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0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16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288000" cy="10287000"/>
  <p:notesSz cx="6858000" cy="9144000"/>
  <p:embeddedFontLst>
    <p:embeddedFont>
      <p:font typeface="Arimo Bold" charset="1" panose="020B0704020202020204"/>
      <p:regular r:id="rId19"/>
    </p:embeddedFont>
    <p:embeddedFont>
      <p:font typeface="Bitter" charset="1" panose="02000000000000000000"/>
      <p:regular r:id="rId20"/>
    </p:embeddedFont>
    <p:embeddedFont>
      <p:font typeface="Bitter Bold" charset="1" panose="02000000000000000000"/>
      <p:regular r:id="rId23"/>
    </p:embeddedFont>
    <p:embeddedFont>
      <p:font typeface="Consolas" charset="1" panose="020B0609020204030204"/>
      <p:regular r:id="rId28"/>
    </p:embeddedFont>
    <p:embeddedFont>
      <p:font typeface="Arimo" charset="1" panose="020B0604020202020204"/>
      <p:regular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notesMasters/notesMaster1.xml" Type="http://schemas.openxmlformats.org/officeDocument/2006/relationships/notesMaster"/><Relationship Id="rId17" Target="theme/theme2.xml" Type="http://schemas.openxmlformats.org/officeDocument/2006/relationships/theme"/><Relationship Id="rId18" Target="notesSlides/notesSlide1.xml" Type="http://schemas.openxmlformats.org/officeDocument/2006/relationships/notesSlide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notesSlides/notesSlide2.xml" Type="http://schemas.openxmlformats.org/officeDocument/2006/relationships/notesSlide"/><Relationship Id="rId22" Target="notesSlides/notesSlide3.xml" Type="http://schemas.openxmlformats.org/officeDocument/2006/relationships/notesSlide"/><Relationship Id="rId23" Target="fonts/font23.fntdata" Type="http://schemas.openxmlformats.org/officeDocument/2006/relationships/font"/><Relationship Id="rId24" Target="notesSlides/notesSlide4.xml" Type="http://schemas.openxmlformats.org/officeDocument/2006/relationships/notesSlide"/><Relationship Id="rId25" Target="notesSlides/notesSlide5.xml" Type="http://schemas.openxmlformats.org/officeDocument/2006/relationships/notesSlide"/><Relationship Id="rId26" Target="notesSlides/notesSlide6.xml" Type="http://schemas.openxmlformats.org/officeDocument/2006/relationships/notesSlide"/><Relationship Id="rId27" Target="notesSlides/notesSlide7.xml" Type="http://schemas.openxmlformats.org/officeDocument/2006/relationships/notesSlide"/><Relationship Id="rId28" Target="fonts/font28.fntdata" Type="http://schemas.openxmlformats.org/officeDocument/2006/relationships/font"/><Relationship Id="rId29" Target="notesSlides/notesSlide8.xml" Type="http://schemas.openxmlformats.org/officeDocument/2006/relationships/notesSlide"/><Relationship Id="rId3" Target="viewProps.xml" Type="http://schemas.openxmlformats.org/officeDocument/2006/relationships/viewProps"/><Relationship Id="rId30" Target="notesSlides/notesSlide9.xml" Type="http://schemas.openxmlformats.org/officeDocument/2006/relationships/notesSlide"/><Relationship Id="rId31" Target="notesSlides/notesSlide10.xml" Type="http://schemas.openxmlformats.org/officeDocument/2006/relationships/notesSlide"/><Relationship Id="rId32" Target="fonts/font32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_rels/notesSlide10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0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_rels/notesSlide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.xml" Type="http://schemas.openxmlformats.org/officeDocument/2006/relationships/slide"/></Relationships>
</file>

<file path=ppt/notesSlides/_rels/notesSlide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.xml" Type="http://schemas.openxmlformats.org/officeDocument/2006/relationships/slide"/></Relationships>
</file>

<file path=ppt/notesSlides/_rels/notesSlide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9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10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7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8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9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0.xml" Type="http://schemas.openxmlformats.org/officeDocument/2006/relationships/notesSlid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Relationship Id="rId3" Target="../media/image2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Relationship Id="rId3" Target="../media/image3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svg" Type="http://schemas.openxmlformats.org/officeDocument/2006/relationships/image"/><Relationship Id="rId11" Target="../media/image12.png" Type="http://schemas.openxmlformats.org/officeDocument/2006/relationships/image"/><Relationship Id="rId12" Target="../media/image13.svg" Type="http://schemas.openxmlformats.org/officeDocument/2006/relationships/image"/><Relationship Id="rId2" Target="../notesSlides/notesSlide5.xml" Type="http://schemas.openxmlformats.org/officeDocument/2006/relationships/notesSlid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Relationship Id="rId9" Target="../media/image10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6.xml" Type="http://schemas.openxmlformats.org/officeDocument/2006/relationships/notesSlide"/><Relationship Id="rId3" Target="../media/image14.png" Type="http://schemas.openxmlformats.org/officeDocument/2006/relationships/image"/><Relationship Id="rId4" Target="../media/image15.png" Type="http://schemas.openxmlformats.org/officeDocument/2006/relationships/image"/><Relationship Id="rId5" Target="../media/image16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7.xml" Type="http://schemas.openxmlformats.org/officeDocument/2006/relationships/notesSlide"/><Relationship Id="rId3" Target="../media/image17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5.png" Type="http://schemas.openxmlformats.org/officeDocument/2006/relationships/image"/><Relationship Id="rId11" Target="../media/image26.svg" Type="http://schemas.openxmlformats.org/officeDocument/2006/relationships/image"/><Relationship Id="rId2" Target="../notesSlides/notesSlide8.xml" Type="http://schemas.openxmlformats.org/officeDocument/2006/relationships/notesSlide"/><Relationship Id="rId3" Target="../media/image18.png" Type="http://schemas.openxmlformats.org/officeDocument/2006/relationships/image"/><Relationship Id="rId4" Target="../media/image19.png" Type="http://schemas.openxmlformats.org/officeDocument/2006/relationships/image"/><Relationship Id="rId5" Target="../media/image20.svg" Type="http://schemas.openxmlformats.org/officeDocument/2006/relationships/image"/><Relationship Id="rId6" Target="../media/image21.png" Type="http://schemas.openxmlformats.org/officeDocument/2006/relationships/image"/><Relationship Id="rId7" Target="../media/image22.svg" Type="http://schemas.openxmlformats.org/officeDocument/2006/relationships/image"/><Relationship Id="rId8" Target="../media/image23.png" Type="http://schemas.openxmlformats.org/officeDocument/2006/relationships/image"/><Relationship Id="rId9" Target="../media/image24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9.xml" Type="http://schemas.openxmlformats.org/officeDocument/2006/relationships/notesSlid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B1012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C1D1F"/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0" y="0"/>
            <a:ext cx="7200900" cy="10287000"/>
            <a:chOff x="0" y="0"/>
            <a:chExt cx="9601200" cy="13716000"/>
          </a:xfrm>
        </p:grpSpPr>
        <p:sp>
          <p:nvSpPr>
            <p:cNvPr name="Freeform 7" id="7" descr="preencoded.png"/>
            <p:cNvSpPr/>
            <p:nvPr/>
          </p:nvSpPr>
          <p:spPr>
            <a:xfrm flipH="false" flipV="false" rot="0">
              <a:off x="0" y="0"/>
              <a:ext cx="96012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9601200">
                  <a:moveTo>
                    <a:pt x="0" y="0"/>
                  </a:moveTo>
                  <a:lnTo>
                    <a:pt x="9601200" y="0"/>
                  </a:lnTo>
                  <a:lnTo>
                    <a:pt x="96012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7850237" y="3307259"/>
            <a:ext cx="9445526" cy="18290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true">
                <a:solidFill>
                  <a:srgbClr val="E1E5CD"/>
                </a:solidFill>
                <a:latin typeface="Arimo Bold"/>
                <a:ea typeface="Arimo Bold"/>
                <a:cs typeface="Arimo Bold"/>
                <a:sym typeface="Arimo Bold"/>
              </a:rPr>
              <a:t>Vehicle Price Prediction System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850237" y="5466309"/>
            <a:ext cx="9445526" cy="1456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An end-to-end machine learning system that accurately predicts vehicle prices based on various features, delivering production-ready insights for buyers and dealers.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B1012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C1D1F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539204" y="640259"/>
            <a:ext cx="3851821" cy="5226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99"/>
              </a:lnSpc>
            </a:pPr>
            <a:r>
              <a:rPr lang="en-US" sz="3199" b="true">
                <a:solidFill>
                  <a:srgbClr val="E1E5CD"/>
                </a:solidFill>
                <a:latin typeface="Arimo Bold"/>
                <a:ea typeface="Arimo Bold"/>
                <a:cs typeface="Arimo Bold"/>
                <a:sym typeface="Arimo Bold"/>
              </a:rPr>
              <a:t>Getting Started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39204" y="1391691"/>
            <a:ext cx="154037" cy="571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63"/>
              </a:lnSpc>
            </a:pPr>
            <a:r>
              <a:rPr lang="en-US" sz="1387">
                <a:solidFill>
                  <a:srgbClr val="C2C4B5"/>
                </a:solidFill>
                <a:latin typeface="Arimo"/>
                <a:ea typeface="Arimo"/>
                <a:cs typeface="Arimo"/>
                <a:sym typeface="Arimo"/>
              </a:rPr>
              <a:t>01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539204" y="1710630"/>
            <a:ext cx="8527702" cy="19050"/>
            <a:chOff x="0" y="0"/>
            <a:chExt cx="11370270" cy="254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1370310" cy="25400"/>
            </a:xfrm>
            <a:custGeom>
              <a:avLst/>
              <a:gdLst/>
              <a:ahLst/>
              <a:cxnLst/>
              <a:rect r="r" b="b" t="t" l="l"/>
              <a:pathLst>
                <a:path h="25400" w="11370310">
                  <a:moveTo>
                    <a:pt x="0" y="0"/>
                  </a:moveTo>
                  <a:lnTo>
                    <a:pt x="11370310" y="0"/>
                  </a:lnTo>
                  <a:lnTo>
                    <a:pt x="11370310" y="25400"/>
                  </a:lnTo>
                  <a:lnTo>
                    <a:pt x="0" y="25400"/>
                  </a:lnTo>
                  <a:close/>
                </a:path>
              </a:pathLst>
            </a:custGeom>
            <a:solidFill>
              <a:srgbClr val="9FA582"/>
            </a:solid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712291" y="1859835"/>
            <a:ext cx="5127288" cy="284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24"/>
              </a:lnSpc>
            </a:pPr>
            <a:r>
              <a:rPr lang="en-US" sz="1699" b="true">
                <a:solidFill>
                  <a:srgbClr val="C2C4B5"/>
                </a:solidFill>
                <a:latin typeface="Arimo Bold"/>
                <a:ea typeface="Arimo Bold"/>
                <a:cs typeface="Arimo Bold"/>
                <a:sym typeface="Arimo Bold"/>
              </a:rPr>
              <a:t>Clone and Navigate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539204" y="2239565"/>
            <a:ext cx="8527702" cy="477440"/>
            <a:chOff x="0" y="0"/>
            <a:chExt cx="11370270" cy="636587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1370310" cy="636651"/>
            </a:xfrm>
            <a:custGeom>
              <a:avLst/>
              <a:gdLst/>
              <a:ahLst/>
              <a:cxnLst/>
              <a:rect r="r" b="b" t="t" l="l"/>
              <a:pathLst>
                <a:path h="636651" w="11370310">
                  <a:moveTo>
                    <a:pt x="0" y="30861"/>
                  </a:moveTo>
                  <a:cubicBezTo>
                    <a:pt x="0" y="13843"/>
                    <a:pt x="13843" y="0"/>
                    <a:pt x="30861" y="0"/>
                  </a:cubicBezTo>
                  <a:lnTo>
                    <a:pt x="11339449" y="0"/>
                  </a:lnTo>
                  <a:cubicBezTo>
                    <a:pt x="11356467" y="0"/>
                    <a:pt x="11370310" y="13843"/>
                    <a:pt x="11370310" y="30861"/>
                  </a:cubicBezTo>
                  <a:lnTo>
                    <a:pt x="11370310" y="605790"/>
                  </a:lnTo>
                  <a:cubicBezTo>
                    <a:pt x="11370310" y="622808"/>
                    <a:pt x="11356467" y="636651"/>
                    <a:pt x="11339449" y="636651"/>
                  </a:cubicBezTo>
                  <a:lnTo>
                    <a:pt x="30861" y="636651"/>
                  </a:lnTo>
                  <a:cubicBezTo>
                    <a:pt x="13843" y="636524"/>
                    <a:pt x="0" y="622808"/>
                    <a:pt x="0" y="605790"/>
                  </a:cubicBezTo>
                  <a:close/>
                </a:path>
              </a:pathLst>
            </a:custGeom>
            <a:solidFill>
              <a:srgbClr val="292A2C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531614" y="2239565"/>
            <a:ext cx="8542884" cy="477440"/>
            <a:chOff x="0" y="0"/>
            <a:chExt cx="11390512" cy="636587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1390503" cy="636651"/>
            </a:xfrm>
            <a:custGeom>
              <a:avLst/>
              <a:gdLst/>
              <a:ahLst/>
              <a:cxnLst/>
              <a:rect r="r" b="b" t="t" l="l"/>
              <a:pathLst>
                <a:path h="636651" w="11390503">
                  <a:moveTo>
                    <a:pt x="0" y="30861"/>
                  </a:moveTo>
                  <a:cubicBezTo>
                    <a:pt x="0" y="13843"/>
                    <a:pt x="13843" y="0"/>
                    <a:pt x="30861" y="0"/>
                  </a:cubicBezTo>
                  <a:lnTo>
                    <a:pt x="11359642" y="0"/>
                  </a:lnTo>
                  <a:cubicBezTo>
                    <a:pt x="11376661" y="0"/>
                    <a:pt x="11390503" y="13843"/>
                    <a:pt x="11390503" y="30861"/>
                  </a:cubicBezTo>
                  <a:lnTo>
                    <a:pt x="11390503" y="605790"/>
                  </a:lnTo>
                  <a:cubicBezTo>
                    <a:pt x="11390503" y="622808"/>
                    <a:pt x="11376661" y="636651"/>
                    <a:pt x="11359642" y="636651"/>
                  </a:cubicBezTo>
                  <a:lnTo>
                    <a:pt x="30861" y="636651"/>
                  </a:lnTo>
                  <a:cubicBezTo>
                    <a:pt x="13843" y="636524"/>
                    <a:pt x="0" y="622808"/>
                    <a:pt x="0" y="605790"/>
                  </a:cubicBezTo>
                  <a:close/>
                </a:path>
              </a:pathLst>
            </a:custGeom>
            <a:solidFill>
              <a:srgbClr val="292A2C"/>
            </a:solid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685651" y="2269331"/>
            <a:ext cx="8234809" cy="295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63"/>
              </a:lnSpc>
            </a:pPr>
            <a:r>
              <a:rPr lang="en-US" sz="1387">
                <a:solidFill>
                  <a:srgbClr val="C2C4B5"/>
                </a:solidFill>
                <a:latin typeface="Consolas"/>
                <a:ea typeface="Consolas"/>
                <a:cs typeface="Consolas"/>
                <a:sym typeface="Consolas"/>
              </a:rPr>
              <a:t>cd Vehicle-Price-Prediction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220944" y="1391691"/>
            <a:ext cx="154037" cy="571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63"/>
              </a:lnSpc>
            </a:pPr>
            <a:r>
              <a:rPr lang="en-US" sz="1387">
                <a:solidFill>
                  <a:srgbClr val="C2C4B5"/>
                </a:solidFill>
                <a:latin typeface="Arimo"/>
                <a:ea typeface="Arimo"/>
                <a:cs typeface="Arimo"/>
                <a:sym typeface="Arimo"/>
              </a:rPr>
              <a:t>02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9220944" y="1710630"/>
            <a:ext cx="8527851" cy="19050"/>
            <a:chOff x="0" y="0"/>
            <a:chExt cx="11370468" cy="254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1370437" cy="25400"/>
            </a:xfrm>
            <a:custGeom>
              <a:avLst/>
              <a:gdLst/>
              <a:ahLst/>
              <a:cxnLst/>
              <a:rect r="r" b="b" t="t" l="l"/>
              <a:pathLst>
                <a:path h="25400" w="11370437">
                  <a:moveTo>
                    <a:pt x="0" y="0"/>
                  </a:moveTo>
                  <a:lnTo>
                    <a:pt x="11370437" y="0"/>
                  </a:lnTo>
                  <a:lnTo>
                    <a:pt x="11370437" y="25400"/>
                  </a:lnTo>
                  <a:lnTo>
                    <a:pt x="0" y="25400"/>
                  </a:lnTo>
                  <a:close/>
                </a:path>
              </a:pathLst>
            </a:custGeom>
            <a:solidFill>
              <a:srgbClr val="9FA582"/>
            </a:solidFill>
          </p:spPr>
        </p:sp>
      </p:grpSp>
      <p:sp>
        <p:nvSpPr>
          <p:cNvPr name="TextBox 19" id="19"/>
          <p:cNvSpPr txBox="true"/>
          <p:nvPr/>
        </p:nvSpPr>
        <p:spPr>
          <a:xfrm rot="0">
            <a:off x="9452000" y="1859835"/>
            <a:ext cx="4032870" cy="284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24"/>
              </a:lnSpc>
            </a:pPr>
            <a:r>
              <a:rPr lang="en-US" sz="1699" b="true">
                <a:solidFill>
                  <a:srgbClr val="C2C4B5"/>
                </a:solidFill>
                <a:latin typeface="Arimo Bold"/>
                <a:ea typeface="Arimo Bold"/>
                <a:cs typeface="Arimo Bold"/>
                <a:sym typeface="Arimo Bold"/>
              </a:rPr>
              <a:t>Install Dependencies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9220944" y="2239565"/>
            <a:ext cx="8527851" cy="477440"/>
            <a:chOff x="0" y="0"/>
            <a:chExt cx="11370468" cy="636587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1370564" cy="636651"/>
            </a:xfrm>
            <a:custGeom>
              <a:avLst/>
              <a:gdLst/>
              <a:ahLst/>
              <a:cxnLst/>
              <a:rect r="r" b="b" t="t" l="l"/>
              <a:pathLst>
                <a:path h="636651" w="11370564">
                  <a:moveTo>
                    <a:pt x="0" y="30861"/>
                  </a:moveTo>
                  <a:cubicBezTo>
                    <a:pt x="0" y="13843"/>
                    <a:pt x="13843" y="0"/>
                    <a:pt x="30861" y="0"/>
                  </a:cubicBezTo>
                  <a:lnTo>
                    <a:pt x="11339703" y="0"/>
                  </a:lnTo>
                  <a:cubicBezTo>
                    <a:pt x="11356722" y="0"/>
                    <a:pt x="11370564" y="13843"/>
                    <a:pt x="11370564" y="30861"/>
                  </a:cubicBezTo>
                  <a:lnTo>
                    <a:pt x="11370564" y="605790"/>
                  </a:lnTo>
                  <a:cubicBezTo>
                    <a:pt x="11370564" y="622808"/>
                    <a:pt x="11356722" y="636651"/>
                    <a:pt x="11339703" y="636651"/>
                  </a:cubicBezTo>
                  <a:lnTo>
                    <a:pt x="30861" y="636651"/>
                  </a:lnTo>
                  <a:cubicBezTo>
                    <a:pt x="13843" y="636524"/>
                    <a:pt x="0" y="622808"/>
                    <a:pt x="0" y="605790"/>
                  </a:cubicBezTo>
                  <a:close/>
                </a:path>
              </a:pathLst>
            </a:custGeom>
            <a:solidFill>
              <a:srgbClr val="292A2C"/>
            </a:solid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9213354" y="2239565"/>
            <a:ext cx="8543033" cy="477440"/>
            <a:chOff x="0" y="0"/>
            <a:chExt cx="11390710" cy="636587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1390757" cy="636651"/>
            </a:xfrm>
            <a:custGeom>
              <a:avLst/>
              <a:gdLst/>
              <a:ahLst/>
              <a:cxnLst/>
              <a:rect r="r" b="b" t="t" l="l"/>
              <a:pathLst>
                <a:path h="636651" w="11390757">
                  <a:moveTo>
                    <a:pt x="0" y="30861"/>
                  </a:moveTo>
                  <a:cubicBezTo>
                    <a:pt x="0" y="13843"/>
                    <a:pt x="13843" y="0"/>
                    <a:pt x="30861" y="0"/>
                  </a:cubicBezTo>
                  <a:lnTo>
                    <a:pt x="11359896" y="0"/>
                  </a:lnTo>
                  <a:cubicBezTo>
                    <a:pt x="11376914" y="0"/>
                    <a:pt x="11390757" y="13843"/>
                    <a:pt x="11390757" y="30861"/>
                  </a:cubicBezTo>
                  <a:lnTo>
                    <a:pt x="11390757" y="605790"/>
                  </a:lnTo>
                  <a:cubicBezTo>
                    <a:pt x="11390757" y="622808"/>
                    <a:pt x="11376914" y="636651"/>
                    <a:pt x="11359896" y="636651"/>
                  </a:cubicBezTo>
                  <a:lnTo>
                    <a:pt x="30861" y="636651"/>
                  </a:lnTo>
                  <a:cubicBezTo>
                    <a:pt x="13843" y="636524"/>
                    <a:pt x="0" y="622808"/>
                    <a:pt x="0" y="605790"/>
                  </a:cubicBezTo>
                  <a:close/>
                </a:path>
              </a:pathLst>
            </a:custGeom>
            <a:solidFill>
              <a:srgbClr val="292A2C"/>
            </a:solidFill>
          </p:spPr>
        </p:sp>
      </p:grpSp>
      <p:sp>
        <p:nvSpPr>
          <p:cNvPr name="TextBox 24" id="24"/>
          <p:cNvSpPr txBox="true"/>
          <p:nvPr/>
        </p:nvSpPr>
        <p:spPr>
          <a:xfrm rot="0">
            <a:off x="9367391" y="2269331"/>
            <a:ext cx="8234957" cy="295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63"/>
              </a:lnSpc>
            </a:pPr>
            <a:r>
              <a:rPr lang="en-US" sz="1387">
                <a:solidFill>
                  <a:srgbClr val="C2C4B5"/>
                </a:solidFill>
                <a:latin typeface="Consolas"/>
                <a:ea typeface="Consolas"/>
                <a:cs typeface="Consolas"/>
                <a:sym typeface="Consolas"/>
              </a:rPr>
              <a:t>pip install -r requirements.txt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539204" y="2910334"/>
            <a:ext cx="154037" cy="571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63"/>
              </a:lnSpc>
            </a:pPr>
            <a:r>
              <a:rPr lang="en-US" sz="1387">
                <a:solidFill>
                  <a:srgbClr val="C2C4B5"/>
                </a:solidFill>
                <a:latin typeface="Arimo"/>
                <a:ea typeface="Arimo"/>
                <a:cs typeface="Arimo"/>
                <a:sym typeface="Arimo"/>
              </a:rPr>
              <a:t>03</a:t>
            </a:r>
          </a:p>
        </p:txBody>
      </p:sp>
      <p:grpSp>
        <p:nvGrpSpPr>
          <p:cNvPr name="Group 26" id="26"/>
          <p:cNvGrpSpPr/>
          <p:nvPr/>
        </p:nvGrpSpPr>
        <p:grpSpPr>
          <a:xfrm rot="0">
            <a:off x="539204" y="3229272"/>
            <a:ext cx="8527702" cy="19050"/>
            <a:chOff x="0" y="0"/>
            <a:chExt cx="11370270" cy="254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1370310" cy="25400"/>
            </a:xfrm>
            <a:custGeom>
              <a:avLst/>
              <a:gdLst/>
              <a:ahLst/>
              <a:cxnLst/>
              <a:rect r="r" b="b" t="t" l="l"/>
              <a:pathLst>
                <a:path h="25400" w="11370310">
                  <a:moveTo>
                    <a:pt x="0" y="0"/>
                  </a:moveTo>
                  <a:lnTo>
                    <a:pt x="11370310" y="0"/>
                  </a:lnTo>
                  <a:lnTo>
                    <a:pt x="11370310" y="25400"/>
                  </a:lnTo>
                  <a:lnTo>
                    <a:pt x="0" y="25400"/>
                  </a:lnTo>
                  <a:close/>
                </a:path>
              </a:pathLst>
            </a:custGeom>
            <a:solidFill>
              <a:srgbClr val="9FA582"/>
            </a:solidFill>
          </p:spPr>
        </p:sp>
      </p:grpSp>
      <p:sp>
        <p:nvSpPr>
          <p:cNvPr name="TextBox 28" id="28"/>
          <p:cNvSpPr txBox="true"/>
          <p:nvPr/>
        </p:nvSpPr>
        <p:spPr>
          <a:xfrm rot="0">
            <a:off x="539204" y="3315741"/>
            <a:ext cx="1925836" cy="284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24"/>
              </a:lnSpc>
            </a:pPr>
            <a:r>
              <a:rPr lang="en-US" sz="1699" b="true">
                <a:solidFill>
                  <a:srgbClr val="C2C4B5"/>
                </a:solidFill>
                <a:latin typeface="Arimo Bold"/>
                <a:ea typeface="Arimo Bold"/>
                <a:cs typeface="Arimo Bold"/>
                <a:sym typeface="Arimo Bold"/>
              </a:rPr>
              <a:t>Process Data</a:t>
            </a:r>
          </a:p>
        </p:txBody>
      </p:sp>
      <p:grpSp>
        <p:nvGrpSpPr>
          <p:cNvPr name="Group 29" id="29"/>
          <p:cNvGrpSpPr/>
          <p:nvPr/>
        </p:nvGrpSpPr>
        <p:grpSpPr>
          <a:xfrm rot="0">
            <a:off x="539204" y="3758207"/>
            <a:ext cx="8527702" cy="477440"/>
            <a:chOff x="0" y="0"/>
            <a:chExt cx="11370270" cy="636587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11370310" cy="636651"/>
            </a:xfrm>
            <a:custGeom>
              <a:avLst/>
              <a:gdLst/>
              <a:ahLst/>
              <a:cxnLst/>
              <a:rect r="r" b="b" t="t" l="l"/>
              <a:pathLst>
                <a:path h="636651" w="11370310">
                  <a:moveTo>
                    <a:pt x="0" y="30861"/>
                  </a:moveTo>
                  <a:cubicBezTo>
                    <a:pt x="0" y="13843"/>
                    <a:pt x="13843" y="0"/>
                    <a:pt x="30861" y="0"/>
                  </a:cubicBezTo>
                  <a:lnTo>
                    <a:pt x="11339449" y="0"/>
                  </a:lnTo>
                  <a:cubicBezTo>
                    <a:pt x="11356467" y="0"/>
                    <a:pt x="11370310" y="13843"/>
                    <a:pt x="11370310" y="30861"/>
                  </a:cubicBezTo>
                  <a:lnTo>
                    <a:pt x="11370310" y="605790"/>
                  </a:lnTo>
                  <a:cubicBezTo>
                    <a:pt x="11370310" y="622808"/>
                    <a:pt x="11356467" y="636651"/>
                    <a:pt x="11339449" y="636651"/>
                  </a:cubicBezTo>
                  <a:lnTo>
                    <a:pt x="30861" y="636651"/>
                  </a:lnTo>
                  <a:cubicBezTo>
                    <a:pt x="13843" y="636524"/>
                    <a:pt x="0" y="622808"/>
                    <a:pt x="0" y="605790"/>
                  </a:cubicBezTo>
                  <a:close/>
                </a:path>
              </a:pathLst>
            </a:custGeom>
            <a:solidFill>
              <a:srgbClr val="292A2C"/>
            </a:solidFill>
          </p:spPr>
        </p:sp>
      </p:grpSp>
      <p:grpSp>
        <p:nvGrpSpPr>
          <p:cNvPr name="Group 31" id="31"/>
          <p:cNvGrpSpPr/>
          <p:nvPr/>
        </p:nvGrpSpPr>
        <p:grpSpPr>
          <a:xfrm rot="0">
            <a:off x="531614" y="3758207"/>
            <a:ext cx="8542884" cy="477440"/>
            <a:chOff x="0" y="0"/>
            <a:chExt cx="11390512" cy="636587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11390503" cy="636651"/>
            </a:xfrm>
            <a:custGeom>
              <a:avLst/>
              <a:gdLst/>
              <a:ahLst/>
              <a:cxnLst/>
              <a:rect r="r" b="b" t="t" l="l"/>
              <a:pathLst>
                <a:path h="636651" w="11390503">
                  <a:moveTo>
                    <a:pt x="0" y="30861"/>
                  </a:moveTo>
                  <a:cubicBezTo>
                    <a:pt x="0" y="13843"/>
                    <a:pt x="13843" y="0"/>
                    <a:pt x="30861" y="0"/>
                  </a:cubicBezTo>
                  <a:lnTo>
                    <a:pt x="11359642" y="0"/>
                  </a:lnTo>
                  <a:cubicBezTo>
                    <a:pt x="11376661" y="0"/>
                    <a:pt x="11390503" y="13843"/>
                    <a:pt x="11390503" y="30861"/>
                  </a:cubicBezTo>
                  <a:lnTo>
                    <a:pt x="11390503" y="605790"/>
                  </a:lnTo>
                  <a:cubicBezTo>
                    <a:pt x="11390503" y="622808"/>
                    <a:pt x="11376661" y="636651"/>
                    <a:pt x="11359642" y="636651"/>
                  </a:cubicBezTo>
                  <a:lnTo>
                    <a:pt x="30861" y="636651"/>
                  </a:lnTo>
                  <a:cubicBezTo>
                    <a:pt x="13843" y="636524"/>
                    <a:pt x="0" y="622808"/>
                    <a:pt x="0" y="605790"/>
                  </a:cubicBezTo>
                  <a:close/>
                </a:path>
              </a:pathLst>
            </a:custGeom>
            <a:solidFill>
              <a:srgbClr val="292A2C"/>
            </a:solidFill>
          </p:spPr>
        </p:sp>
      </p:grpSp>
      <p:sp>
        <p:nvSpPr>
          <p:cNvPr name="TextBox 33" id="33"/>
          <p:cNvSpPr txBox="true"/>
          <p:nvPr/>
        </p:nvSpPr>
        <p:spPr>
          <a:xfrm rot="0">
            <a:off x="685651" y="3787974"/>
            <a:ext cx="8234809" cy="295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63"/>
              </a:lnSpc>
            </a:pPr>
            <a:r>
              <a:rPr lang="en-US" sz="1387">
                <a:solidFill>
                  <a:srgbClr val="C2C4B5"/>
                </a:solidFill>
                <a:latin typeface="Consolas"/>
                <a:ea typeface="Consolas"/>
                <a:cs typeface="Consolas"/>
                <a:sym typeface="Consolas"/>
              </a:rPr>
              <a:t>python data/dataloader.py --dataset_dir dataset/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9220944" y="2910334"/>
            <a:ext cx="154037" cy="571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63"/>
              </a:lnSpc>
            </a:pPr>
            <a:r>
              <a:rPr lang="en-US" sz="1387">
                <a:solidFill>
                  <a:srgbClr val="C2C4B5"/>
                </a:solidFill>
                <a:latin typeface="Arimo"/>
                <a:ea typeface="Arimo"/>
                <a:cs typeface="Arimo"/>
                <a:sym typeface="Arimo"/>
              </a:rPr>
              <a:t>04</a:t>
            </a:r>
          </a:p>
        </p:txBody>
      </p:sp>
      <p:grpSp>
        <p:nvGrpSpPr>
          <p:cNvPr name="Group 35" id="35"/>
          <p:cNvGrpSpPr/>
          <p:nvPr/>
        </p:nvGrpSpPr>
        <p:grpSpPr>
          <a:xfrm rot="0">
            <a:off x="9220944" y="3229272"/>
            <a:ext cx="8527851" cy="19050"/>
            <a:chOff x="0" y="0"/>
            <a:chExt cx="11370468" cy="25400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11370437" cy="25400"/>
            </a:xfrm>
            <a:custGeom>
              <a:avLst/>
              <a:gdLst/>
              <a:ahLst/>
              <a:cxnLst/>
              <a:rect r="r" b="b" t="t" l="l"/>
              <a:pathLst>
                <a:path h="25400" w="11370437">
                  <a:moveTo>
                    <a:pt x="0" y="0"/>
                  </a:moveTo>
                  <a:lnTo>
                    <a:pt x="11370437" y="0"/>
                  </a:lnTo>
                  <a:lnTo>
                    <a:pt x="11370437" y="25400"/>
                  </a:lnTo>
                  <a:lnTo>
                    <a:pt x="0" y="25400"/>
                  </a:lnTo>
                  <a:close/>
                </a:path>
              </a:pathLst>
            </a:custGeom>
            <a:solidFill>
              <a:srgbClr val="9FA582"/>
            </a:solidFill>
          </p:spPr>
        </p:sp>
      </p:grpSp>
      <p:sp>
        <p:nvSpPr>
          <p:cNvPr name="TextBox 37" id="37"/>
          <p:cNvSpPr txBox="true"/>
          <p:nvPr/>
        </p:nvSpPr>
        <p:spPr>
          <a:xfrm rot="0">
            <a:off x="9220944" y="3315741"/>
            <a:ext cx="1925836" cy="284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24"/>
              </a:lnSpc>
            </a:pPr>
            <a:r>
              <a:rPr lang="en-US" sz="1699" b="true">
                <a:solidFill>
                  <a:srgbClr val="C2C4B5"/>
                </a:solidFill>
                <a:latin typeface="Arimo Bold"/>
                <a:ea typeface="Arimo Bold"/>
                <a:cs typeface="Arimo Bold"/>
                <a:sym typeface="Arimo Bold"/>
              </a:rPr>
              <a:t>Train Model</a:t>
            </a:r>
          </a:p>
        </p:txBody>
      </p:sp>
      <p:grpSp>
        <p:nvGrpSpPr>
          <p:cNvPr name="Group 38" id="38"/>
          <p:cNvGrpSpPr/>
          <p:nvPr/>
        </p:nvGrpSpPr>
        <p:grpSpPr>
          <a:xfrm rot="0">
            <a:off x="9220944" y="3758207"/>
            <a:ext cx="8527851" cy="477440"/>
            <a:chOff x="0" y="0"/>
            <a:chExt cx="11370468" cy="636587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11370564" cy="636651"/>
            </a:xfrm>
            <a:custGeom>
              <a:avLst/>
              <a:gdLst/>
              <a:ahLst/>
              <a:cxnLst/>
              <a:rect r="r" b="b" t="t" l="l"/>
              <a:pathLst>
                <a:path h="636651" w="11370564">
                  <a:moveTo>
                    <a:pt x="0" y="30861"/>
                  </a:moveTo>
                  <a:cubicBezTo>
                    <a:pt x="0" y="13843"/>
                    <a:pt x="13843" y="0"/>
                    <a:pt x="30861" y="0"/>
                  </a:cubicBezTo>
                  <a:lnTo>
                    <a:pt x="11339703" y="0"/>
                  </a:lnTo>
                  <a:cubicBezTo>
                    <a:pt x="11356722" y="0"/>
                    <a:pt x="11370564" y="13843"/>
                    <a:pt x="11370564" y="30861"/>
                  </a:cubicBezTo>
                  <a:lnTo>
                    <a:pt x="11370564" y="605790"/>
                  </a:lnTo>
                  <a:cubicBezTo>
                    <a:pt x="11370564" y="622808"/>
                    <a:pt x="11356722" y="636651"/>
                    <a:pt x="11339703" y="636651"/>
                  </a:cubicBezTo>
                  <a:lnTo>
                    <a:pt x="30861" y="636651"/>
                  </a:lnTo>
                  <a:cubicBezTo>
                    <a:pt x="13843" y="636524"/>
                    <a:pt x="0" y="622808"/>
                    <a:pt x="0" y="605790"/>
                  </a:cubicBezTo>
                  <a:close/>
                </a:path>
              </a:pathLst>
            </a:custGeom>
            <a:solidFill>
              <a:srgbClr val="292A2C"/>
            </a:solidFill>
          </p:spPr>
        </p:sp>
      </p:grpSp>
      <p:grpSp>
        <p:nvGrpSpPr>
          <p:cNvPr name="Group 40" id="40"/>
          <p:cNvGrpSpPr/>
          <p:nvPr/>
        </p:nvGrpSpPr>
        <p:grpSpPr>
          <a:xfrm rot="0">
            <a:off x="9213354" y="3758207"/>
            <a:ext cx="8543033" cy="477440"/>
            <a:chOff x="0" y="0"/>
            <a:chExt cx="11390710" cy="636587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0" y="0"/>
              <a:ext cx="11390757" cy="636651"/>
            </a:xfrm>
            <a:custGeom>
              <a:avLst/>
              <a:gdLst/>
              <a:ahLst/>
              <a:cxnLst/>
              <a:rect r="r" b="b" t="t" l="l"/>
              <a:pathLst>
                <a:path h="636651" w="11390757">
                  <a:moveTo>
                    <a:pt x="0" y="30861"/>
                  </a:moveTo>
                  <a:cubicBezTo>
                    <a:pt x="0" y="13843"/>
                    <a:pt x="13843" y="0"/>
                    <a:pt x="30861" y="0"/>
                  </a:cubicBezTo>
                  <a:lnTo>
                    <a:pt x="11359896" y="0"/>
                  </a:lnTo>
                  <a:cubicBezTo>
                    <a:pt x="11376914" y="0"/>
                    <a:pt x="11390757" y="13843"/>
                    <a:pt x="11390757" y="30861"/>
                  </a:cubicBezTo>
                  <a:lnTo>
                    <a:pt x="11390757" y="605790"/>
                  </a:lnTo>
                  <a:cubicBezTo>
                    <a:pt x="11390757" y="622808"/>
                    <a:pt x="11376914" y="636651"/>
                    <a:pt x="11359896" y="636651"/>
                  </a:cubicBezTo>
                  <a:lnTo>
                    <a:pt x="30861" y="636651"/>
                  </a:lnTo>
                  <a:cubicBezTo>
                    <a:pt x="13843" y="636524"/>
                    <a:pt x="0" y="622808"/>
                    <a:pt x="0" y="605790"/>
                  </a:cubicBezTo>
                  <a:close/>
                </a:path>
              </a:pathLst>
            </a:custGeom>
            <a:solidFill>
              <a:srgbClr val="292A2C"/>
            </a:solidFill>
          </p:spPr>
        </p:sp>
      </p:grpSp>
      <p:sp>
        <p:nvSpPr>
          <p:cNvPr name="TextBox 42" id="42"/>
          <p:cNvSpPr txBox="true"/>
          <p:nvPr/>
        </p:nvSpPr>
        <p:spPr>
          <a:xfrm rot="0">
            <a:off x="9367391" y="3787974"/>
            <a:ext cx="8234957" cy="295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63"/>
              </a:lnSpc>
            </a:pPr>
            <a:r>
              <a:rPr lang="en-US" sz="1387">
                <a:solidFill>
                  <a:srgbClr val="C2C4B5"/>
                </a:solidFill>
                <a:latin typeface="Consolas"/>
                <a:ea typeface="Consolas"/>
                <a:cs typeface="Consolas"/>
                <a:sym typeface="Consolas"/>
              </a:rPr>
              <a:t>python train.py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539204" y="4428976"/>
            <a:ext cx="154037" cy="571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63"/>
              </a:lnSpc>
            </a:pPr>
            <a:r>
              <a:rPr lang="en-US" sz="1387">
                <a:solidFill>
                  <a:srgbClr val="C2C4B5"/>
                </a:solidFill>
                <a:latin typeface="Arimo"/>
                <a:ea typeface="Arimo"/>
                <a:cs typeface="Arimo"/>
                <a:sym typeface="Arimo"/>
              </a:rPr>
              <a:t>05</a:t>
            </a:r>
          </a:p>
        </p:txBody>
      </p:sp>
      <p:grpSp>
        <p:nvGrpSpPr>
          <p:cNvPr name="Group 44" id="44"/>
          <p:cNvGrpSpPr/>
          <p:nvPr/>
        </p:nvGrpSpPr>
        <p:grpSpPr>
          <a:xfrm rot="0">
            <a:off x="539204" y="4747915"/>
            <a:ext cx="8527702" cy="19050"/>
            <a:chOff x="0" y="0"/>
            <a:chExt cx="11370270" cy="25400"/>
          </a:xfrm>
        </p:grpSpPr>
        <p:sp>
          <p:nvSpPr>
            <p:cNvPr name="Freeform 45" id="45"/>
            <p:cNvSpPr/>
            <p:nvPr/>
          </p:nvSpPr>
          <p:spPr>
            <a:xfrm flipH="false" flipV="false" rot="0">
              <a:off x="0" y="0"/>
              <a:ext cx="11370310" cy="25400"/>
            </a:xfrm>
            <a:custGeom>
              <a:avLst/>
              <a:gdLst/>
              <a:ahLst/>
              <a:cxnLst/>
              <a:rect r="r" b="b" t="t" l="l"/>
              <a:pathLst>
                <a:path h="25400" w="11370310">
                  <a:moveTo>
                    <a:pt x="0" y="0"/>
                  </a:moveTo>
                  <a:lnTo>
                    <a:pt x="11370310" y="0"/>
                  </a:lnTo>
                  <a:lnTo>
                    <a:pt x="11370310" y="25400"/>
                  </a:lnTo>
                  <a:lnTo>
                    <a:pt x="0" y="25400"/>
                  </a:lnTo>
                  <a:close/>
                </a:path>
              </a:pathLst>
            </a:custGeom>
            <a:solidFill>
              <a:srgbClr val="9FA582"/>
            </a:solidFill>
          </p:spPr>
        </p:sp>
      </p:grpSp>
      <p:sp>
        <p:nvSpPr>
          <p:cNvPr name="TextBox 46" id="46"/>
          <p:cNvSpPr txBox="true"/>
          <p:nvPr/>
        </p:nvSpPr>
        <p:spPr>
          <a:xfrm rot="0">
            <a:off x="712291" y="4859020"/>
            <a:ext cx="1925836" cy="284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24"/>
              </a:lnSpc>
            </a:pPr>
            <a:r>
              <a:rPr lang="en-US" sz="1699" b="true">
                <a:solidFill>
                  <a:srgbClr val="C2C4B5"/>
                </a:solidFill>
                <a:latin typeface="Arimo Bold"/>
                <a:ea typeface="Arimo Bold"/>
                <a:cs typeface="Arimo Bold"/>
                <a:sym typeface="Arimo Bold"/>
              </a:rPr>
              <a:t>Start API</a:t>
            </a:r>
          </a:p>
        </p:txBody>
      </p:sp>
      <p:grpSp>
        <p:nvGrpSpPr>
          <p:cNvPr name="Group 47" id="47"/>
          <p:cNvGrpSpPr/>
          <p:nvPr/>
        </p:nvGrpSpPr>
        <p:grpSpPr>
          <a:xfrm rot="0">
            <a:off x="539204" y="5276850"/>
            <a:ext cx="8527702" cy="477440"/>
            <a:chOff x="0" y="0"/>
            <a:chExt cx="11370270" cy="636587"/>
          </a:xfrm>
        </p:grpSpPr>
        <p:sp>
          <p:nvSpPr>
            <p:cNvPr name="Freeform 48" id="48"/>
            <p:cNvSpPr/>
            <p:nvPr/>
          </p:nvSpPr>
          <p:spPr>
            <a:xfrm flipH="false" flipV="false" rot="0">
              <a:off x="0" y="0"/>
              <a:ext cx="11370310" cy="636651"/>
            </a:xfrm>
            <a:custGeom>
              <a:avLst/>
              <a:gdLst/>
              <a:ahLst/>
              <a:cxnLst/>
              <a:rect r="r" b="b" t="t" l="l"/>
              <a:pathLst>
                <a:path h="636651" w="11370310">
                  <a:moveTo>
                    <a:pt x="0" y="30861"/>
                  </a:moveTo>
                  <a:cubicBezTo>
                    <a:pt x="0" y="13843"/>
                    <a:pt x="13843" y="0"/>
                    <a:pt x="30861" y="0"/>
                  </a:cubicBezTo>
                  <a:lnTo>
                    <a:pt x="11339449" y="0"/>
                  </a:lnTo>
                  <a:cubicBezTo>
                    <a:pt x="11356467" y="0"/>
                    <a:pt x="11370310" y="13843"/>
                    <a:pt x="11370310" y="30861"/>
                  </a:cubicBezTo>
                  <a:lnTo>
                    <a:pt x="11370310" y="605790"/>
                  </a:lnTo>
                  <a:cubicBezTo>
                    <a:pt x="11370310" y="622808"/>
                    <a:pt x="11356467" y="636651"/>
                    <a:pt x="11339449" y="636651"/>
                  </a:cubicBezTo>
                  <a:lnTo>
                    <a:pt x="30861" y="636651"/>
                  </a:lnTo>
                  <a:cubicBezTo>
                    <a:pt x="13843" y="636524"/>
                    <a:pt x="0" y="622808"/>
                    <a:pt x="0" y="605790"/>
                  </a:cubicBezTo>
                  <a:close/>
                </a:path>
              </a:pathLst>
            </a:custGeom>
            <a:solidFill>
              <a:srgbClr val="292A2C"/>
            </a:solidFill>
          </p:spPr>
        </p:sp>
      </p:grpSp>
      <p:grpSp>
        <p:nvGrpSpPr>
          <p:cNvPr name="Group 49" id="49"/>
          <p:cNvGrpSpPr/>
          <p:nvPr/>
        </p:nvGrpSpPr>
        <p:grpSpPr>
          <a:xfrm rot="0">
            <a:off x="531614" y="5276850"/>
            <a:ext cx="8542884" cy="477440"/>
            <a:chOff x="0" y="0"/>
            <a:chExt cx="11390512" cy="636587"/>
          </a:xfrm>
        </p:grpSpPr>
        <p:sp>
          <p:nvSpPr>
            <p:cNvPr name="Freeform 50" id="50"/>
            <p:cNvSpPr/>
            <p:nvPr/>
          </p:nvSpPr>
          <p:spPr>
            <a:xfrm flipH="false" flipV="false" rot="0">
              <a:off x="0" y="0"/>
              <a:ext cx="11390503" cy="636651"/>
            </a:xfrm>
            <a:custGeom>
              <a:avLst/>
              <a:gdLst/>
              <a:ahLst/>
              <a:cxnLst/>
              <a:rect r="r" b="b" t="t" l="l"/>
              <a:pathLst>
                <a:path h="636651" w="11390503">
                  <a:moveTo>
                    <a:pt x="0" y="30861"/>
                  </a:moveTo>
                  <a:cubicBezTo>
                    <a:pt x="0" y="13843"/>
                    <a:pt x="13843" y="0"/>
                    <a:pt x="30861" y="0"/>
                  </a:cubicBezTo>
                  <a:lnTo>
                    <a:pt x="11359642" y="0"/>
                  </a:lnTo>
                  <a:cubicBezTo>
                    <a:pt x="11376661" y="0"/>
                    <a:pt x="11390503" y="13843"/>
                    <a:pt x="11390503" y="30861"/>
                  </a:cubicBezTo>
                  <a:lnTo>
                    <a:pt x="11390503" y="605790"/>
                  </a:lnTo>
                  <a:cubicBezTo>
                    <a:pt x="11390503" y="622808"/>
                    <a:pt x="11376661" y="636651"/>
                    <a:pt x="11359642" y="636651"/>
                  </a:cubicBezTo>
                  <a:lnTo>
                    <a:pt x="30861" y="636651"/>
                  </a:lnTo>
                  <a:cubicBezTo>
                    <a:pt x="13843" y="636524"/>
                    <a:pt x="0" y="622808"/>
                    <a:pt x="0" y="605790"/>
                  </a:cubicBezTo>
                  <a:close/>
                </a:path>
              </a:pathLst>
            </a:custGeom>
            <a:solidFill>
              <a:srgbClr val="292A2C"/>
            </a:solidFill>
          </p:spPr>
        </p:sp>
      </p:grpSp>
      <p:sp>
        <p:nvSpPr>
          <p:cNvPr name="TextBox 51" id="51"/>
          <p:cNvSpPr txBox="true"/>
          <p:nvPr/>
        </p:nvSpPr>
        <p:spPr>
          <a:xfrm rot="0">
            <a:off x="685651" y="5306616"/>
            <a:ext cx="8234809" cy="295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63"/>
              </a:lnSpc>
            </a:pPr>
            <a:r>
              <a:rPr lang="en-US" sz="1387">
                <a:solidFill>
                  <a:srgbClr val="C2C4B5"/>
                </a:solidFill>
                <a:latin typeface="Consolas"/>
                <a:ea typeface="Consolas"/>
                <a:cs typeface="Consolas"/>
                <a:sym typeface="Consolas"/>
              </a:rPr>
              <a:t>uvicorn api_app:app --reload</a:t>
            </a:r>
          </a:p>
        </p:txBody>
      </p:sp>
      <p:sp>
        <p:nvSpPr>
          <p:cNvPr name="TextBox 52" id="52"/>
          <p:cNvSpPr txBox="true"/>
          <p:nvPr/>
        </p:nvSpPr>
        <p:spPr>
          <a:xfrm rot="0">
            <a:off x="9220944" y="4428976"/>
            <a:ext cx="154037" cy="571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63"/>
              </a:lnSpc>
            </a:pPr>
            <a:r>
              <a:rPr lang="en-US" sz="1387">
                <a:solidFill>
                  <a:srgbClr val="C2C4B5"/>
                </a:solidFill>
                <a:latin typeface="Arimo"/>
                <a:ea typeface="Arimo"/>
                <a:cs typeface="Arimo"/>
                <a:sym typeface="Arimo"/>
              </a:rPr>
              <a:t>06</a:t>
            </a:r>
          </a:p>
        </p:txBody>
      </p:sp>
      <p:grpSp>
        <p:nvGrpSpPr>
          <p:cNvPr name="Group 53" id="53"/>
          <p:cNvGrpSpPr/>
          <p:nvPr/>
        </p:nvGrpSpPr>
        <p:grpSpPr>
          <a:xfrm rot="0">
            <a:off x="9220944" y="4747915"/>
            <a:ext cx="8527851" cy="19050"/>
            <a:chOff x="0" y="0"/>
            <a:chExt cx="11370468" cy="25400"/>
          </a:xfrm>
        </p:grpSpPr>
        <p:sp>
          <p:nvSpPr>
            <p:cNvPr name="Freeform 54" id="54"/>
            <p:cNvSpPr/>
            <p:nvPr/>
          </p:nvSpPr>
          <p:spPr>
            <a:xfrm flipH="false" flipV="false" rot="0">
              <a:off x="0" y="0"/>
              <a:ext cx="11370437" cy="25400"/>
            </a:xfrm>
            <a:custGeom>
              <a:avLst/>
              <a:gdLst/>
              <a:ahLst/>
              <a:cxnLst/>
              <a:rect r="r" b="b" t="t" l="l"/>
              <a:pathLst>
                <a:path h="25400" w="11370437">
                  <a:moveTo>
                    <a:pt x="0" y="0"/>
                  </a:moveTo>
                  <a:lnTo>
                    <a:pt x="11370437" y="0"/>
                  </a:lnTo>
                  <a:lnTo>
                    <a:pt x="11370437" y="25400"/>
                  </a:lnTo>
                  <a:lnTo>
                    <a:pt x="0" y="25400"/>
                  </a:lnTo>
                  <a:close/>
                </a:path>
              </a:pathLst>
            </a:custGeom>
            <a:solidFill>
              <a:srgbClr val="9FA582"/>
            </a:solidFill>
          </p:spPr>
        </p:sp>
      </p:grpSp>
      <p:sp>
        <p:nvSpPr>
          <p:cNvPr name="TextBox 55" id="55"/>
          <p:cNvSpPr txBox="true"/>
          <p:nvPr/>
        </p:nvSpPr>
        <p:spPr>
          <a:xfrm rot="0">
            <a:off x="9394031" y="4789776"/>
            <a:ext cx="3859782" cy="284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24"/>
              </a:lnSpc>
            </a:pPr>
            <a:r>
              <a:rPr lang="en-US" sz="1699" b="true">
                <a:solidFill>
                  <a:srgbClr val="C2C4B5"/>
                </a:solidFill>
                <a:latin typeface="Arimo Bold"/>
                <a:ea typeface="Arimo Bold"/>
                <a:cs typeface="Arimo Bold"/>
                <a:sym typeface="Arimo Bold"/>
              </a:rPr>
              <a:t>Launch Dashboard</a:t>
            </a:r>
          </a:p>
        </p:txBody>
      </p:sp>
      <p:grpSp>
        <p:nvGrpSpPr>
          <p:cNvPr name="Group 56" id="56"/>
          <p:cNvGrpSpPr/>
          <p:nvPr/>
        </p:nvGrpSpPr>
        <p:grpSpPr>
          <a:xfrm rot="0">
            <a:off x="9220944" y="5276850"/>
            <a:ext cx="8527851" cy="477440"/>
            <a:chOff x="0" y="0"/>
            <a:chExt cx="11370468" cy="636587"/>
          </a:xfrm>
        </p:grpSpPr>
        <p:sp>
          <p:nvSpPr>
            <p:cNvPr name="Freeform 57" id="57"/>
            <p:cNvSpPr/>
            <p:nvPr/>
          </p:nvSpPr>
          <p:spPr>
            <a:xfrm flipH="false" flipV="false" rot="0">
              <a:off x="0" y="0"/>
              <a:ext cx="11370564" cy="636651"/>
            </a:xfrm>
            <a:custGeom>
              <a:avLst/>
              <a:gdLst/>
              <a:ahLst/>
              <a:cxnLst/>
              <a:rect r="r" b="b" t="t" l="l"/>
              <a:pathLst>
                <a:path h="636651" w="11370564">
                  <a:moveTo>
                    <a:pt x="0" y="30861"/>
                  </a:moveTo>
                  <a:cubicBezTo>
                    <a:pt x="0" y="13843"/>
                    <a:pt x="13843" y="0"/>
                    <a:pt x="30861" y="0"/>
                  </a:cubicBezTo>
                  <a:lnTo>
                    <a:pt x="11339703" y="0"/>
                  </a:lnTo>
                  <a:cubicBezTo>
                    <a:pt x="11356722" y="0"/>
                    <a:pt x="11370564" y="13843"/>
                    <a:pt x="11370564" y="30861"/>
                  </a:cubicBezTo>
                  <a:lnTo>
                    <a:pt x="11370564" y="605790"/>
                  </a:lnTo>
                  <a:cubicBezTo>
                    <a:pt x="11370564" y="622808"/>
                    <a:pt x="11356722" y="636651"/>
                    <a:pt x="11339703" y="636651"/>
                  </a:cubicBezTo>
                  <a:lnTo>
                    <a:pt x="30861" y="636651"/>
                  </a:lnTo>
                  <a:cubicBezTo>
                    <a:pt x="13843" y="636524"/>
                    <a:pt x="0" y="622808"/>
                    <a:pt x="0" y="605790"/>
                  </a:cubicBezTo>
                  <a:close/>
                </a:path>
              </a:pathLst>
            </a:custGeom>
            <a:solidFill>
              <a:srgbClr val="292A2C"/>
            </a:solidFill>
          </p:spPr>
        </p:sp>
      </p:grpSp>
      <p:grpSp>
        <p:nvGrpSpPr>
          <p:cNvPr name="Group 58" id="58"/>
          <p:cNvGrpSpPr/>
          <p:nvPr/>
        </p:nvGrpSpPr>
        <p:grpSpPr>
          <a:xfrm rot="0">
            <a:off x="9213354" y="5276850"/>
            <a:ext cx="8543033" cy="477440"/>
            <a:chOff x="0" y="0"/>
            <a:chExt cx="11390710" cy="636587"/>
          </a:xfrm>
        </p:grpSpPr>
        <p:sp>
          <p:nvSpPr>
            <p:cNvPr name="Freeform 59" id="59"/>
            <p:cNvSpPr/>
            <p:nvPr/>
          </p:nvSpPr>
          <p:spPr>
            <a:xfrm flipH="false" flipV="false" rot="0">
              <a:off x="0" y="0"/>
              <a:ext cx="11390757" cy="636651"/>
            </a:xfrm>
            <a:custGeom>
              <a:avLst/>
              <a:gdLst/>
              <a:ahLst/>
              <a:cxnLst/>
              <a:rect r="r" b="b" t="t" l="l"/>
              <a:pathLst>
                <a:path h="636651" w="11390757">
                  <a:moveTo>
                    <a:pt x="0" y="30861"/>
                  </a:moveTo>
                  <a:cubicBezTo>
                    <a:pt x="0" y="13843"/>
                    <a:pt x="13843" y="0"/>
                    <a:pt x="30861" y="0"/>
                  </a:cubicBezTo>
                  <a:lnTo>
                    <a:pt x="11359896" y="0"/>
                  </a:lnTo>
                  <a:cubicBezTo>
                    <a:pt x="11376914" y="0"/>
                    <a:pt x="11390757" y="13843"/>
                    <a:pt x="11390757" y="30861"/>
                  </a:cubicBezTo>
                  <a:lnTo>
                    <a:pt x="11390757" y="605790"/>
                  </a:lnTo>
                  <a:cubicBezTo>
                    <a:pt x="11390757" y="622808"/>
                    <a:pt x="11376914" y="636651"/>
                    <a:pt x="11359896" y="636651"/>
                  </a:cubicBezTo>
                  <a:lnTo>
                    <a:pt x="30861" y="636651"/>
                  </a:lnTo>
                  <a:cubicBezTo>
                    <a:pt x="13843" y="636524"/>
                    <a:pt x="0" y="622808"/>
                    <a:pt x="0" y="605790"/>
                  </a:cubicBezTo>
                  <a:close/>
                </a:path>
              </a:pathLst>
            </a:custGeom>
            <a:solidFill>
              <a:srgbClr val="292A2C"/>
            </a:solidFill>
          </p:spPr>
        </p:sp>
      </p:grpSp>
      <p:sp>
        <p:nvSpPr>
          <p:cNvPr name="TextBox 60" id="60"/>
          <p:cNvSpPr txBox="true"/>
          <p:nvPr/>
        </p:nvSpPr>
        <p:spPr>
          <a:xfrm rot="0">
            <a:off x="9367391" y="5306616"/>
            <a:ext cx="8234957" cy="295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63"/>
              </a:lnSpc>
            </a:pPr>
            <a:r>
              <a:rPr lang="en-US" sz="1387">
                <a:solidFill>
                  <a:srgbClr val="C2C4B5"/>
                </a:solidFill>
                <a:latin typeface="Consolas"/>
                <a:ea typeface="Consolas"/>
                <a:cs typeface="Consolas"/>
                <a:sym typeface="Consolas"/>
              </a:rPr>
              <a:t>streamlit run streamlit_app.py</a:t>
            </a:r>
          </a:p>
        </p:txBody>
      </p:sp>
      <p:sp>
        <p:nvSpPr>
          <p:cNvPr name="TextBox 61" id="61"/>
          <p:cNvSpPr txBox="true"/>
          <p:nvPr/>
        </p:nvSpPr>
        <p:spPr>
          <a:xfrm rot="0">
            <a:off x="539204" y="6072187"/>
            <a:ext cx="3641824" cy="8270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52"/>
              </a:lnSpc>
            </a:pPr>
            <a:r>
              <a:rPr lang="en-US" sz="2574" b="true">
                <a:solidFill>
                  <a:srgbClr val="E1E5CD"/>
                </a:solidFill>
                <a:latin typeface="Arimo Bold"/>
                <a:ea typeface="Arimo Bold"/>
                <a:cs typeface="Arimo Bold"/>
                <a:sym typeface="Arimo Bold"/>
              </a:rPr>
              <a:t>Next Steps for Production</a:t>
            </a:r>
          </a:p>
        </p:txBody>
      </p:sp>
      <p:grpSp>
        <p:nvGrpSpPr>
          <p:cNvPr name="Group 62" id="62"/>
          <p:cNvGrpSpPr/>
          <p:nvPr/>
        </p:nvGrpSpPr>
        <p:grpSpPr>
          <a:xfrm rot="0">
            <a:off x="539204" y="6947892"/>
            <a:ext cx="8527702" cy="1137791"/>
            <a:chOff x="0" y="0"/>
            <a:chExt cx="11370270" cy="1517055"/>
          </a:xfrm>
        </p:grpSpPr>
        <p:sp>
          <p:nvSpPr>
            <p:cNvPr name="Freeform 63" id="63"/>
            <p:cNvSpPr/>
            <p:nvPr/>
          </p:nvSpPr>
          <p:spPr>
            <a:xfrm flipH="false" flipV="false" rot="0">
              <a:off x="0" y="0"/>
              <a:ext cx="11370310" cy="1517015"/>
            </a:xfrm>
            <a:custGeom>
              <a:avLst/>
              <a:gdLst/>
              <a:ahLst/>
              <a:cxnLst/>
              <a:rect r="r" b="b" t="t" l="l"/>
              <a:pathLst>
                <a:path h="1517015" w="11370310">
                  <a:moveTo>
                    <a:pt x="0" y="121920"/>
                  </a:moveTo>
                  <a:cubicBezTo>
                    <a:pt x="0" y="54610"/>
                    <a:pt x="54610" y="0"/>
                    <a:pt x="121920" y="0"/>
                  </a:cubicBezTo>
                  <a:lnTo>
                    <a:pt x="11248390" y="0"/>
                  </a:lnTo>
                  <a:cubicBezTo>
                    <a:pt x="11315700" y="0"/>
                    <a:pt x="11370310" y="54610"/>
                    <a:pt x="11370310" y="121920"/>
                  </a:cubicBezTo>
                  <a:lnTo>
                    <a:pt x="11370310" y="1395095"/>
                  </a:lnTo>
                  <a:cubicBezTo>
                    <a:pt x="11370310" y="1462405"/>
                    <a:pt x="11315700" y="1517015"/>
                    <a:pt x="11248390" y="1517015"/>
                  </a:cubicBezTo>
                  <a:lnTo>
                    <a:pt x="121920" y="1517015"/>
                  </a:lnTo>
                  <a:cubicBezTo>
                    <a:pt x="54610" y="1517015"/>
                    <a:pt x="0" y="1462405"/>
                    <a:pt x="0" y="1395095"/>
                  </a:cubicBezTo>
                  <a:close/>
                </a:path>
              </a:pathLst>
            </a:custGeom>
            <a:solidFill>
              <a:srgbClr val="1C1D1F"/>
            </a:solidFill>
          </p:spPr>
        </p:sp>
      </p:grpSp>
      <p:grpSp>
        <p:nvGrpSpPr>
          <p:cNvPr name="Group 64" id="64"/>
          <p:cNvGrpSpPr/>
          <p:nvPr/>
        </p:nvGrpSpPr>
        <p:grpSpPr>
          <a:xfrm rot="0">
            <a:off x="539204" y="6928842"/>
            <a:ext cx="8527702" cy="76200"/>
            <a:chOff x="0" y="0"/>
            <a:chExt cx="11370270" cy="101600"/>
          </a:xfrm>
        </p:grpSpPr>
        <p:sp>
          <p:nvSpPr>
            <p:cNvPr name="Freeform 65" id="65"/>
            <p:cNvSpPr/>
            <p:nvPr/>
          </p:nvSpPr>
          <p:spPr>
            <a:xfrm flipH="false" flipV="false" rot="0">
              <a:off x="0" y="0"/>
              <a:ext cx="11370310" cy="101600"/>
            </a:xfrm>
            <a:custGeom>
              <a:avLst/>
              <a:gdLst/>
              <a:ahLst/>
              <a:cxnLst/>
              <a:rect r="r" b="b" t="t" l="l"/>
              <a:pathLst>
                <a:path h="101600" w="11370310">
                  <a:moveTo>
                    <a:pt x="0" y="30861"/>
                  </a:moveTo>
                  <a:cubicBezTo>
                    <a:pt x="0" y="13843"/>
                    <a:pt x="13843" y="0"/>
                    <a:pt x="30861" y="0"/>
                  </a:cubicBezTo>
                  <a:lnTo>
                    <a:pt x="11339449" y="0"/>
                  </a:lnTo>
                  <a:cubicBezTo>
                    <a:pt x="11356467" y="0"/>
                    <a:pt x="11370310" y="13843"/>
                    <a:pt x="11370310" y="30861"/>
                  </a:cubicBezTo>
                  <a:lnTo>
                    <a:pt x="11370310" y="70739"/>
                  </a:lnTo>
                  <a:cubicBezTo>
                    <a:pt x="11370310" y="87757"/>
                    <a:pt x="11356467" y="101600"/>
                    <a:pt x="11339449" y="101600"/>
                  </a:cubicBezTo>
                  <a:lnTo>
                    <a:pt x="30861" y="101600"/>
                  </a:lnTo>
                  <a:cubicBezTo>
                    <a:pt x="13843" y="101600"/>
                    <a:pt x="0" y="87757"/>
                    <a:pt x="0" y="70739"/>
                  </a:cubicBezTo>
                  <a:close/>
                </a:path>
              </a:pathLst>
            </a:custGeom>
            <a:solidFill>
              <a:srgbClr val="9FA582"/>
            </a:solidFill>
          </p:spPr>
        </p:sp>
      </p:grpSp>
      <p:grpSp>
        <p:nvGrpSpPr>
          <p:cNvPr name="Group 66" id="66"/>
          <p:cNvGrpSpPr/>
          <p:nvPr/>
        </p:nvGrpSpPr>
        <p:grpSpPr>
          <a:xfrm rot="0">
            <a:off x="4571925" y="6716911"/>
            <a:ext cx="462111" cy="462111"/>
            <a:chOff x="0" y="0"/>
            <a:chExt cx="616148" cy="616148"/>
          </a:xfrm>
        </p:grpSpPr>
        <p:sp>
          <p:nvSpPr>
            <p:cNvPr name="Freeform 67" id="67"/>
            <p:cNvSpPr/>
            <p:nvPr/>
          </p:nvSpPr>
          <p:spPr>
            <a:xfrm flipH="false" flipV="false" rot="0">
              <a:off x="0" y="0"/>
              <a:ext cx="616204" cy="616204"/>
            </a:xfrm>
            <a:custGeom>
              <a:avLst/>
              <a:gdLst/>
              <a:ahLst/>
              <a:cxnLst/>
              <a:rect r="r" b="b" t="t" l="l"/>
              <a:pathLst>
                <a:path h="616204" w="616204">
                  <a:moveTo>
                    <a:pt x="0" y="308102"/>
                  </a:moveTo>
                  <a:cubicBezTo>
                    <a:pt x="0" y="137922"/>
                    <a:pt x="137922" y="0"/>
                    <a:pt x="308102" y="0"/>
                  </a:cubicBezTo>
                  <a:cubicBezTo>
                    <a:pt x="478282" y="0"/>
                    <a:pt x="616204" y="137922"/>
                    <a:pt x="616204" y="308102"/>
                  </a:cubicBezTo>
                  <a:cubicBezTo>
                    <a:pt x="616204" y="478282"/>
                    <a:pt x="478282" y="616204"/>
                    <a:pt x="308102" y="616204"/>
                  </a:cubicBezTo>
                  <a:cubicBezTo>
                    <a:pt x="137922" y="616204"/>
                    <a:pt x="0" y="478282"/>
                    <a:pt x="0" y="308102"/>
                  </a:cubicBezTo>
                  <a:close/>
                </a:path>
              </a:pathLst>
            </a:custGeom>
            <a:solidFill>
              <a:srgbClr val="9FA582"/>
            </a:solidFill>
          </p:spPr>
        </p:sp>
      </p:grpSp>
      <p:sp>
        <p:nvSpPr>
          <p:cNvPr name="TextBox 68" id="68"/>
          <p:cNvSpPr txBox="true"/>
          <p:nvPr/>
        </p:nvSpPr>
        <p:spPr>
          <a:xfrm rot="0">
            <a:off x="4710485" y="6746676"/>
            <a:ext cx="184845" cy="3341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34"/>
              </a:lnSpc>
            </a:pPr>
            <a:r>
              <a:rPr lang="en-US" sz="1637" b="true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1</a:t>
            </a:r>
          </a:p>
        </p:txBody>
      </p:sp>
      <p:sp>
        <p:nvSpPr>
          <p:cNvPr name="TextBox 69" id="69"/>
          <p:cNvSpPr txBox="true"/>
          <p:nvPr/>
        </p:nvSpPr>
        <p:spPr>
          <a:xfrm rot="0">
            <a:off x="712291" y="7304485"/>
            <a:ext cx="1925836" cy="284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24"/>
              </a:lnSpc>
            </a:pPr>
            <a:r>
              <a:rPr lang="en-US" sz="1699" b="true">
                <a:solidFill>
                  <a:srgbClr val="C2C4B5"/>
                </a:solidFill>
                <a:latin typeface="Arimo Bold"/>
                <a:ea typeface="Arimo Bold"/>
                <a:cs typeface="Arimo Bold"/>
                <a:sym typeface="Arimo Bold"/>
              </a:rPr>
              <a:t>Enhance Model</a:t>
            </a:r>
          </a:p>
        </p:txBody>
      </p:sp>
      <p:sp>
        <p:nvSpPr>
          <p:cNvPr name="TextBox 70" id="70"/>
          <p:cNvSpPr txBox="true"/>
          <p:nvPr/>
        </p:nvSpPr>
        <p:spPr>
          <a:xfrm rot="0">
            <a:off x="712291" y="7608986"/>
            <a:ext cx="8181529" cy="552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63"/>
              </a:lnSpc>
            </a:pPr>
            <a:r>
              <a:rPr lang="en-US" sz="1387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Add more data sources, implement ensemble methods, fine-tune hyperparameters, add feature interactions</a:t>
            </a:r>
          </a:p>
        </p:txBody>
      </p:sp>
      <p:grpSp>
        <p:nvGrpSpPr>
          <p:cNvPr name="Group 71" id="71"/>
          <p:cNvGrpSpPr/>
          <p:nvPr/>
        </p:nvGrpSpPr>
        <p:grpSpPr>
          <a:xfrm rot="0">
            <a:off x="9220944" y="6947892"/>
            <a:ext cx="8527851" cy="1137791"/>
            <a:chOff x="0" y="0"/>
            <a:chExt cx="11370468" cy="1517055"/>
          </a:xfrm>
        </p:grpSpPr>
        <p:sp>
          <p:nvSpPr>
            <p:cNvPr name="Freeform 72" id="72"/>
            <p:cNvSpPr/>
            <p:nvPr/>
          </p:nvSpPr>
          <p:spPr>
            <a:xfrm flipH="false" flipV="false" rot="0">
              <a:off x="0" y="0"/>
              <a:ext cx="11370437" cy="1517015"/>
            </a:xfrm>
            <a:custGeom>
              <a:avLst/>
              <a:gdLst/>
              <a:ahLst/>
              <a:cxnLst/>
              <a:rect r="r" b="b" t="t" l="l"/>
              <a:pathLst>
                <a:path h="1517015" w="11370437">
                  <a:moveTo>
                    <a:pt x="0" y="121920"/>
                  </a:moveTo>
                  <a:cubicBezTo>
                    <a:pt x="0" y="54610"/>
                    <a:pt x="54610" y="0"/>
                    <a:pt x="121920" y="0"/>
                  </a:cubicBezTo>
                  <a:lnTo>
                    <a:pt x="11248517" y="0"/>
                  </a:lnTo>
                  <a:cubicBezTo>
                    <a:pt x="11315827" y="0"/>
                    <a:pt x="11370437" y="54610"/>
                    <a:pt x="11370437" y="121920"/>
                  </a:cubicBezTo>
                  <a:lnTo>
                    <a:pt x="11370437" y="1395095"/>
                  </a:lnTo>
                  <a:cubicBezTo>
                    <a:pt x="11370437" y="1462405"/>
                    <a:pt x="11315827" y="1517015"/>
                    <a:pt x="11248517" y="1517015"/>
                  </a:cubicBezTo>
                  <a:lnTo>
                    <a:pt x="121920" y="1517015"/>
                  </a:lnTo>
                  <a:cubicBezTo>
                    <a:pt x="54610" y="1517015"/>
                    <a:pt x="0" y="1462405"/>
                    <a:pt x="0" y="1395095"/>
                  </a:cubicBezTo>
                  <a:close/>
                </a:path>
              </a:pathLst>
            </a:custGeom>
            <a:solidFill>
              <a:srgbClr val="1C1D1F"/>
            </a:solidFill>
          </p:spPr>
        </p:sp>
      </p:grpSp>
      <p:grpSp>
        <p:nvGrpSpPr>
          <p:cNvPr name="Group 73" id="73"/>
          <p:cNvGrpSpPr/>
          <p:nvPr/>
        </p:nvGrpSpPr>
        <p:grpSpPr>
          <a:xfrm rot="0">
            <a:off x="9220944" y="6928842"/>
            <a:ext cx="8527851" cy="76200"/>
            <a:chOff x="0" y="0"/>
            <a:chExt cx="11370468" cy="101600"/>
          </a:xfrm>
        </p:grpSpPr>
        <p:sp>
          <p:nvSpPr>
            <p:cNvPr name="Freeform 74" id="74"/>
            <p:cNvSpPr/>
            <p:nvPr/>
          </p:nvSpPr>
          <p:spPr>
            <a:xfrm flipH="false" flipV="false" rot="0">
              <a:off x="0" y="0"/>
              <a:ext cx="11370564" cy="101600"/>
            </a:xfrm>
            <a:custGeom>
              <a:avLst/>
              <a:gdLst/>
              <a:ahLst/>
              <a:cxnLst/>
              <a:rect r="r" b="b" t="t" l="l"/>
              <a:pathLst>
                <a:path h="101600" w="11370564">
                  <a:moveTo>
                    <a:pt x="0" y="30861"/>
                  </a:moveTo>
                  <a:cubicBezTo>
                    <a:pt x="0" y="13843"/>
                    <a:pt x="13843" y="0"/>
                    <a:pt x="30861" y="0"/>
                  </a:cubicBezTo>
                  <a:lnTo>
                    <a:pt x="11339703" y="0"/>
                  </a:lnTo>
                  <a:cubicBezTo>
                    <a:pt x="11356722" y="0"/>
                    <a:pt x="11370564" y="13843"/>
                    <a:pt x="11370564" y="30861"/>
                  </a:cubicBezTo>
                  <a:lnTo>
                    <a:pt x="11370564" y="70739"/>
                  </a:lnTo>
                  <a:cubicBezTo>
                    <a:pt x="11370564" y="87757"/>
                    <a:pt x="11356722" y="101600"/>
                    <a:pt x="11339703" y="101600"/>
                  </a:cubicBezTo>
                  <a:lnTo>
                    <a:pt x="30861" y="101600"/>
                  </a:lnTo>
                  <a:cubicBezTo>
                    <a:pt x="13843" y="101600"/>
                    <a:pt x="0" y="87757"/>
                    <a:pt x="0" y="70739"/>
                  </a:cubicBezTo>
                  <a:close/>
                </a:path>
              </a:pathLst>
            </a:custGeom>
            <a:solidFill>
              <a:srgbClr val="9FA582"/>
            </a:solidFill>
          </p:spPr>
        </p:sp>
      </p:grpSp>
      <p:grpSp>
        <p:nvGrpSpPr>
          <p:cNvPr name="Group 75" id="75"/>
          <p:cNvGrpSpPr/>
          <p:nvPr/>
        </p:nvGrpSpPr>
        <p:grpSpPr>
          <a:xfrm rot="0">
            <a:off x="13253814" y="6716911"/>
            <a:ext cx="462111" cy="462111"/>
            <a:chOff x="0" y="0"/>
            <a:chExt cx="616148" cy="616148"/>
          </a:xfrm>
        </p:grpSpPr>
        <p:sp>
          <p:nvSpPr>
            <p:cNvPr name="Freeform 76" id="76"/>
            <p:cNvSpPr/>
            <p:nvPr/>
          </p:nvSpPr>
          <p:spPr>
            <a:xfrm flipH="false" flipV="false" rot="0">
              <a:off x="0" y="0"/>
              <a:ext cx="616204" cy="616204"/>
            </a:xfrm>
            <a:custGeom>
              <a:avLst/>
              <a:gdLst/>
              <a:ahLst/>
              <a:cxnLst/>
              <a:rect r="r" b="b" t="t" l="l"/>
              <a:pathLst>
                <a:path h="616204" w="616204">
                  <a:moveTo>
                    <a:pt x="0" y="308102"/>
                  </a:moveTo>
                  <a:cubicBezTo>
                    <a:pt x="0" y="137922"/>
                    <a:pt x="137922" y="0"/>
                    <a:pt x="308102" y="0"/>
                  </a:cubicBezTo>
                  <a:cubicBezTo>
                    <a:pt x="478282" y="0"/>
                    <a:pt x="616204" y="137922"/>
                    <a:pt x="616204" y="308102"/>
                  </a:cubicBezTo>
                  <a:cubicBezTo>
                    <a:pt x="616204" y="478282"/>
                    <a:pt x="478282" y="616204"/>
                    <a:pt x="308102" y="616204"/>
                  </a:cubicBezTo>
                  <a:cubicBezTo>
                    <a:pt x="137922" y="616204"/>
                    <a:pt x="0" y="478282"/>
                    <a:pt x="0" y="308102"/>
                  </a:cubicBezTo>
                  <a:close/>
                </a:path>
              </a:pathLst>
            </a:custGeom>
            <a:solidFill>
              <a:srgbClr val="9FA582"/>
            </a:solidFill>
          </p:spPr>
        </p:sp>
      </p:grpSp>
      <p:sp>
        <p:nvSpPr>
          <p:cNvPr name="TextBox 77" id="77"/>
          <p:cNvSpPr txBox="true"/>
          <p:nvPr/>
        </p:nvSpPr>
        <p:spPr>
          <a:xfrm rot="0">
            <a:off x="13392374" y="6746676"/>
            <a:ext cx="184845" cy="3341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34"/>
              </a:lnSpc>
            </a:pPr>
            <a:r>
              <a:rPr lang="en-US" sz="1637" b="true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2</a:t>
            </a:r>
          </a:p>
        </p:txBody>
      </p:sp>
      <p:sp>
        <p:nvSpPr>
          <p:cNvPr name="TextBox 78" id="78"/>
          <p:cNvSpPr txBox="true"/>
          <p:nvPr/>
        </p:nvSpPr>
        <p:spPr>
          <a:xfrm rot="0">
            <a:off x="9394031" y="7304485"/>
            <a:ext cx="1925836" cy="551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24"/>
              </a:lnSpc>
            </a:pPr>
            <a:r>
              <a:rPr lang="en-US" sz="1699" b="true">
                <a:solidFill>
                  <a:srgbClr val="C2C4B5"/>
                </a:solidFill>
                <a:latin typeface="Arimo Bold"/>
                <a:ea typeface="Arimo Bold"/>
                <a:cs typeface="Arimo Bold"/>
                <a:sym typeface="Arimo Bold"/>
              </a:rPr>
              <a:t>Scale Infrastructure</a:t>
            </a:r>
          </a:p>
        </p:txBody>
      </p:sp>
      <p:sp>
        <p:nvSpPr>
          <p:cNvPr name="TextBox 79" id="79"/>
          <p:cNvSpPr txBox="true"/>
          <p:nvPr/>
        </p:nvSpPr>
        <p:spPr>
          <a:xfrm rot="0">
            <a:off x="9394031" y="7608986"/>
            <a:ext cx="8181678" cy="552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63"/>
              </a:lnSpc>
            </a:pPr>
            <a:r>
              <a:rPr lang="en-US" sz="1387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Deploy to cloud (AWS/Azure/GCP), set up load balancing, add caching layer (Redis), implement auto-scaling</a:t>
            </a:r>
          </a:p>
        </p:txBody>
      </p:sp>
      <p:grpSp>
        <p:nvGrpSpPr>
          <p:cNvPr name="Group 80" id="80"/>
          <p:cNvGrpSpPr/>
          <p:nvPr/>
        </p:nvGrpSpPr>
        <p:grpSpPr>
          <a:xfrm rot="0">
            <a:off x="539204" y="8470701"/>
            <a:ext cx="8527702" cy="1137791"/>
            <a:chOff x="0" y="0"/>
            <a:chExt cx="11370270" cy="1517055"/>
          </a:xfrm>
        </p:grpSpPr>
        <p:sp>
          <p:nvSpPr>
            <p:cNvPr name="Freeform 81" id="81"/>
            <p:cNvSpPr/>
            <p:nvPr/>
          </p:nvSpPr>
          <p:spPr>
            <a:xfrm flipH="false" flipV="false" rot="0">
              <a:off x="0" y="0"/>
              <a:ext cx="11370310" cy="1517015"/>
            </a:xfrm>
            <a:custGeom>
              <a:avLst/>
              <a:gdLst/>
              <a:ahLst/>
              <a:cxnLst/>
              <a:rect r="r" b="b" t="t" l="l"/>
              <a:pathLst>
                <a:path h="1517015" w="11370310">
                  <a:moveTo>
                    <a:pt x="0" y="121920"/>
                  </a:moveTo>
                  <a:cubicBezTo>
                    <a:pt x="0" y="54610"/>
                    <a:pt x="54610" y="0"/>
                    <a:pt x="121920" y="0"/>
                  </a:cubicBezTo>
                  <a:lnTo>
                    <a:pt x="11248390" y="0"/>
                  </a:lnTo>
                  <a:cubicBezTo>
                    <a:pt x="11315700" y="0"/>
                    <a:pt x="11370310" y="54610"/>
                    <a:pt x="11370310" y="121920"/>
                  </a:cubicBezTo>
                  <a:lnTo>
                    <a:pt x="11370310" y="1395095"/>
                  </a:lnTo>
                  <a:cubicBezTo>
                    <a:pt x="11370310" y="1462405"/>
                    <a:pt x="11315700" y="1517015"/>
                    <a:pt x="11248390" y="1517015"/>
                  </a:cubicBezTo>
                  <a:lnTo>
                    <a:pt x="121920" y="1517015"/>
                  </a:lnTo>
                  <a:cubicBezTo>
                    <a:pt x="54610" y="1517015"/>
                    <a:pt x="0" y="1462405"/>
                    <a:pt x="0" y="1395095"/>
                  </a:cubicBezTo>
                  <a:close/>
                </a:path>
              </a:pathLst>
            </a:custGeom>
            <a:solidFill>
              <a:srgbClr val="1C1D1F"/>
            </a:solidFill>
          </p:spPr>
        </p:sp>
      </p:grpSp>
      <p:grpSp>
        <p:nvGrpSpPr>
          <p:cNvPr name="Group 82" id="82"/>
          <p:cNvGrpSpPr/>
          <p:nvPr/>
        </p:nvGrpSpPr>
        <p:grpSpPr>
          <a:xfrm rot="0">
            <a:off x="539204" y="8451651"/>
            <a:ext cx="8527702" cy="76200"/>
            <a:chOff x="0" y="0"/>
            <a:chExt cx="11370270" cy="101600"/>
          </a:xfrm>
        </p:grpSpPr>
        <p:sp>
          <p:nvSpPr>
            <p:cNvPr name="Freeform 83" id="83"/>
            <p:cNvSpPr/>
            <p:nvPr/>
          </p:nvSpPr>
          <p:spPr>
            <a:xfrm flipH="false" flipV="false" rot="0">
              <a:off x="0" y="0"/>
              <a:ext cx="11370310" cy="101600"/>
            </a:xfrm>
            <a:custGeom>
              <a:avLst/>
              <a:gdLst/>
              <a:ahLst/>
              <a:cxnLst/>
              <a:rect r="r" b="b" t="t" l="l"/>
              <a:pathLst>
                <a:path h="101600" w="11370310">
                  <a:moveTo>
                    <a:pt x="0" y="30861"/>
                  </a:moveTo>
                  <a:cubicBezTo>
                    <a:pt x="0" y="13843"/>
                    <a:pt x="13843" y="0"/>
                    <a:pt x="30861" y="0"/>
                  </a:cubicBezTo>
                  <a:lnTo>
                    <a:pt x="11339449" y="0"/>
                  </a:lnTo>
                  <a:cubicBezTo>
                    <a:pt x="11356467" y="0"/>
                    <a:pt x="11370310" y="13843"/>
                    <a:pt x="11370310" y="30861"/>
                  </a:cubicBezTo>
                  <a:lnTo>
                    <a:pt x="11370310" y="70739"/>
                  </a:lnTo>
                  <a:cubicBezTo>
                    <a:pt x="11370310" y="87757"/>
                    <a:pt x="11356467" y="101600"/>
                    <a:pt x="11339449" y="101600"/>
                  </a:cubicBezTo>
                  <a:lnTo>
                    <a:pt x="30861" y="101600"/>
                  </a:lnTo>
                  <a:cubicBezTo>
                    <a:pt x="13843" y="101600"/>
                    <a:pt x="0" y="87757"/>
                    <a:pt x="0" y="70739"/>
                  </a:cubicBezTo>
                  <a:close/>
                </a:path>
              </a:pathLst>
            </a:custGeom>
            <a:solidFill>
              <a:srgbClr val="9FA582"/>
            </a:solidFill>
          </p:spPr>
        </p:sp>
      </p:grpSp>
      <p:grpSp>
        <p:nvGrpSpPr>
          <p:cNvPr name="Group 84" id="84"/>
          <p:cNvGrpSpPr/>
          <p:nvPr/>
        </p:nvGrpSpPr>
        <p:grpSpPr>
          <a:xfrm rot="0">
            <a:off x="4571925" y="8239720"/>
            <a:ext cx="462111" cy="462111"/>
            <a:chOff x="0" y="0"/>
            <a:chExt cx="616148" cy="616148"/>
          </a:xfrm>
        </p:grpSpPr>
        <p:sp>
          <p:nvSpPr>
            <p:cNvPr name="Freeform 85" id="85"/>
            <p:cNvSpPr/>
            <p:nvPr/>
          </p:nvSpPr>
          <p:spPr>
            <a:xfrm flipH="false" flipV="false" rot="0">
              <a:off x="0" y="0"/>
              <a:ext cx="616204" cy="616204"/>
            </a:xfrm>
            <a:custGeom>
              <a:avLst/>
              <a:gdLst/>
              <a:ahLst/>
              <a:cxnLst/>
              <a:rect r="r" b="b" t="t" l="l"/>
              <a:pathLst>
                <a:path h="616204" w="616204">
                  <a:moveTo>
                    <a:pt x="0" y="308102"/>
                  </a:moveTo>
                  <a:cubicBezTo>
                    <a:pt x="0" y="137922"/>
                    <a:pt x="137922" y="0"/>
                    <a:pt x="308102" y="0"/>
                  </a:cubicBezTo>
                  <a:cubicBezTo>
                    <a:pt x="478282" y="0"/>
                    <a:pt x="616204" y="137922"/>
                    <a:pt x="616204" y="308102"/>
                  </a:cubicBezTo>
                  <a:cubicBezTo>
                    <a:pt x="616204" y="478282"/>
                    <a:pt x="478282" y="616204"/>
                    <a:pt x="308102" y="616204"/>
                  </a:cubicBezTo>
                  <a:cubicBezTo>
                    <a:pt x="137922" y="616204"/>
                    <a:pt x="0" y="478282"/>
                    <a:pt x="0" y="308102"/>
                  </a:cubicBezTo>
                  <a:close/>
                </a:path>
              </a:pathLst>
            </a:custGeom>
            <a:solidFill>
              <a:srgbClr val="9FA582"/>
            </a:solidFill>
          </p:spPr>
        </p:sp>
      </p:grpSp>
      <p:sp>
        <p:nvSpPr>
          <p:cNvPr name="TextBox 86" id="86"/>
          <p:cNvSpPr txBox="true"/>
          <p:nvPr/>
        </p:nvSpPr>
        <p:spPr>
          <a:xfrm rot="0">
            <a:off x="4710485" y="8269486"/>
            <a:ext cx="184845" cy="3341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34"/>
              </a:lnSpc>
            </a:pPr>
            <a:r>
              <a:rPr lang="en-US" sz="1637" b="true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3</a:t>
            </a:r>
          </a:p>
        </p:txBody>
      </p:sp>
      <p:sp>
        <p:nvSpPr>
          <p:cNvPr name="TextBox 87" id="87"/>
          <p:cNvSpPr txBox="true"/>
          <p:nvPr/>
        </p:nvSpPr>
        <p:spPr>
          <a:xfrm rot="0">
            <a:off x="712291" y="8827294"/>
            <a:ext cx="1925836" cy="284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24"/>
              </a:lnSpc>
            </a:pPr>
            <a:r>
              <a:rPr lang="en-US" sz="1699" b="true">
                <a:solidFill>
                  <a:srgbClr val="C2C4B5"/>
                </a:solidFill>
                <a:latin typeface="Arimo Bold"/>
                <a:ea typeface="Arimo Bold"/>
                <a:cs typeface="Arimo Bold"/>
                <a:sym typeface="Arimo Bold"/>
              </a:rPr>
              <a:t>Monitor &amp; Improve</a:t>
            </a:r>
          </a:p>
        </p:txBody>
      </p:sp>
      <p:sp>
        <p:nvSpPr>
          <p:cNvPr name="TextBox 88" id="88"/>
          <p:cNvSpPr txBox="true"/>
          <p:nvPr/>
        </p:nvSpPr>
        <p:spPr>
          <a:xfrm rot="0">
            <a:off x="712291" y="9131796"/>
            <a:ext cx="8181529" cy="266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63"/>
              </a:lnSpc>
            </a:pPr>
            <a:r>
              <a:rPr lang="en-US" sz="1387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Set up dashboards (Grafana), implement A/B testing, track model drift, continuous retraining</a:t>
            </a:r>
          </a:p>
        </p:txBody>
      </p:sp>
      <p:grpSp>
        <p:nvGrpSpPr>
          <p:cNvPr name="Group 89" id="89"/>
          <p:cNvGrpSpPr/>
          <p:nvPr/>
        </p:nvGrpSpPr>
        <p:grpSpPr>
          <a:xfrm rot="0">
            <a:off x="9220944" y="8470701"/>
            <a:ext cx="8527851" cy="1137791"/>
            <a:chOff x="0" y="0"/>
            <a:chExt cx="11370468" cy="1517055"/>
          </a:xfrm>
        </p:grpSpPr>
        <p:sp>
          <p:nvSpPr>
            <p:cNvPr name="Freeform 90" id="90"/>
            <p:cNvSpPr/>
            <p:nvPr/>
          </p:nvSpPr>
          <p:spPr>
            <a:xfrm flipH="false" flipV="false" rot="0">
              <a:off x="0" y="0"/>
              <a:ext cx="11370437" cy="1517015"/>
            </a:xfrm>
            <a:custGeom>
              <a:avLst/>
              <a:gdLst/>
              <a:ahLst/>
              <a:cxnLst/>
              <a:rect r="r" b="b" t="t" l="l"/>
              <a:pathLst>
                <a:path h="1517015" w="11370437">
                  <a:moveTo>
                    <a:pt x="0" y="121920"/>
                  </a:moveTo>
                  <a:cubicBezTo>
                    <a:pt x="0" y="54610"/>
                    <a:pt x="54610" y="0"/>
                    <a:pt x="121920" y="0"/>
                  </a:cubicBezTo>
                  <a:lnTo>
                    <a:pt x="11248517" y="0"/>
                  </a:lnTo>
                  <a:cubicBezTo>
                    <a:pt x="11315827" y="0"/>
                    <a:pt x="11370437" y="54610"/>
                    <a:pt x="11370437" y="121920"/>
                  </a:cubicBezTo>
                  <a:lnTo>
                    <a:pt x="11370437" y="1395095"/>
                  </a:lnTo>
                  <a:cubicBezTo>
                    <a:pt x="11370437" y="1462405"/>
                    <a:pt x="11315827" y="1517015"/>
                    <a:pt x="11248517" y="1517015"/>
                  </a:cubicBezTo>
                  <a:lnTo>
                    <a:pt x="121920" y="1517015"/>
                  </a:lnTo>
                  <a:cubicBezTo>
                    <a:pt x="54610" y="1517015"/>
                    <a:pt x="0" y="1462405"/>
                    <a:pt x="0" y="1395095"/>
                  </a:cubicBezTo>
                  <a:close/>
                </a:path>
              </a:pathLst>
            </a:custGeom>
            <a:solidFill>
              <a:srgbClr val="1C1D1F"/>
            </a:solidFill>
          </p:spPr>
        </p:sp>
      </p:grpSp>
      <p:grpSp>
        <p:nvGrpSpPr>
          <p:cNvPr name="Group 91" id="91"/>
          <p:cNvGrpSpPr/>
          <p:nvPr/>
        </p:nvGrpSpPr>
        <p:grpSpPr>
          <a:xfrm rot="0">
            <a:off x="9220944" y="8451651"/>
            <a:ext cx="8527851" cy="76200"/>
            <a:chOff x="0" y="0"/>
            <a:chExt cx="11370468" cy="101600"/>
          </a:xfrm>
        </p:grpSpPr>
        <p:sp>
          <p:nvSpPr>
            <p:cNvPr name="Freeform 92" id="92"/>
            <p:cNvSpPr/>
            <p:nvPr/>
          </p:nvSpPr>
          <p:spPr>
            <a:xfrm flipH="false" flipV="false" rot="0">
              <a:off x="0" y="0"/>
              <a:ext cx="11370564" cy="101600"/>
            </a:xfrm>
            <a:custGeom>
              <a:avLst/>
              <a:gdLst/>
              <a:ahLst/>
              <a:cxnLst/>
              <a:rect r="r" b="b" t="t" l="l"/>
              <a:pathLst>
                <a:path h="101600" w="11370564">
                  <a:moveTo>
                    <a:pt x="0" y="30861"/>
                  </a:moveTo>
                  <a:cubicBezTo>
                    <a:pt x="0" y="13843"/>
                    <a:pt x="13843" y="0"/>
                    <a:pt x="30861" y="0"/>
                  </a:cubicBezTo>
                  <a:lnTo>
                    <a:pt x="11339703" y="0"/>
                  </a:lnTo>
                  <a:cubicBezTo>
                    <a:pt x="11356722" y="0"/>
                    <a:pt x="11370564" y="13843"/>
                    <a:pt x="11370564" y="30861"/>
                  </a:cubicBezTo>
                  <a:lnTo>
                    <a:pt x="11370564" y="70739"/>
                  </a:lnTo>
                  <a:cubicBezTo>
                    <a:pt x="11370564" y="87757"/>
                    <a:pt x="11356722" y="101600"/>
                    <a:pt x="11339703" y="101600"/>
                  </a:cubicBezTo>
                  <a:lnTo>
                    <a:pt x="30861" y="101600"/>
                  </a:lnTo>
                  <a:cubicBezTo>
                    <a:pt x="13843" y="101600"/>
                    <a:pt x="0" y="87757"/>
                    <a:pt x="0" y="70739"/>
                  </a:cubicBezTo>
                  <a:close/>
                </a:path>
              </a:pathLst>
            </a:custGeom>
            <a:solidFill>
              <a:srgbClr val="9FA582"/>
            </a:solidFill>
          </p:spPr>
        </p:sp>
      </p:grpSp>
      <p:grpSp>
        <p:nvGrpSpPr>
          <p:cNvPr name="Group 93" id="93"/>
          <p:cNvGrpSpPr/>
          <p:nvPr/>
        </p:nvGrpSpPr>
        <p:grpSpPr>
          <a:xfrm rot="0">
            <a:off x="13253814" y="8239720"/>
            <a:ext cx="462111" cy="462111"/>
            <a:chOff x="0" y="0"/>
            <a:chExt cx="616148" cy="616148"/>
          </a:xfrm>
        </p:grpSpPr>
        <p:sp>
          <p:nvSpPr>
            <p:cNvPr name="Freeform 94" id="94"/>
            <p:cNvSpPr/>
            <p:nvPr/>
          </p:nvSpPr>
          <p:spPr>
            <a:xfrm flipH="false" flipV="false" rot="0">
              <a:off x="0" y="0"/>
              <a:ext cx="616204" cy="616204"/>
            </a:xfrm>
            <a:custGeom>
              <a:avLst/>
              <a:gdLst/>
              <a:ahLst/>
              <a:cxnLst/>
              <a:rect r="r" b="b" t="t" l="l"/>
              <a:pathLst>
                <a:path h="616204" w="616204">
                  <a:moveTo>
                    <a:pt x="0" y="308102"/>
                  </a:moveTo>
                  <a:cubicBezTo>
                    <a:pt x="0" y="137922"/>
                    <a:pt x="137922" y="0"/>
                    <a:pt x="308102" y="0"/>
                  </a:cubicBezTo>
                  <a:cubicBezTo>
                    <a:pt x="478282" y="0"/>
                    <a:pt x="616204" y="137922"/>
                    <a:pt x="616204" y="308102"/>
                  </a:cubicBezTo>
                  <a:cubicBezTo>
                    <a:pt x="616204" y="478282"/>
                    <a:pt x="478282" y="616204"/>
                    <a:pt x="308102" y="616204"/>
                  </a:cubicBezTo>
                  <a:cubicBezTo>
                    <a:pt x="137922" y="616204"/>
                    <a:pt x="0" y="478282"/>
                    <a:pt x="0" y="308102"/>
                  </a:cubicBezTo>
                  <a:close/>
                </a:path>
              </a:pathLst>
            </a:custGeom>
            <a:solidFill>
              <a:srgbClr val="9FA582"/>
            </a:solidFill>
          </p:spPr>
        </p:sp>
      </p:grpSp>
      <p:sp>
        <p:nvSpPr>
          <p:cNvPr name="TextBox 95" id="95"/>
          <p:cNvSpPr txBox="true"/>
          <p:nvPr/>
        </p:nvSpPr>
        <p:spPr>
          <a:xfrm rot="0">
            <a:off x="13392374" y="8269486"/>
            <a:ext cx="184845" cy="3341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34"/>
              </a:lnSpc>
            </a:pPr>
            <a:r>
              <a:rPr lang="en-US" sz="1637" b="true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4</a:t>
            </a:r>
          </a:p>
        </p:txBody>
      </p:sp>
      <p:sp>
        <p:nvSpPr>
          <p:cNvPr name="TextBox 96" id="96"/>
          <p:cNvSpPr txBox="true"/>
          <p:nvPr/>
        </p:nvSpPr>
        <p:spPr>
          <a:xfrm rot="0">
            <a:off x="9394031" y="8827294"/>
            <a:ext cx="1925836" cy="551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24"/>
              </a:lnSpc>
            </a:pPr>
            <a:r>
              <a:rPr lang="en-US" sz="1699" b="true">
                <a:solidFill>
                  <a:srgbClr val="C2C4B5"/>
                </a:solidFill>
                <a:latin typeface="Arimo Bold"/>
                <a:ea typeface="Arimo Bold"/>
                <a:cs typeface="Arimo Bold"/>
                <a:sym typeface="Arimo Bold"/>
              </a:rPr>
              <a:t>Business Integration</a:t>
            </a:r>
          </a:p>
        </p:txBody>
      </p:sp>
      <p:sp>
        <p:nvSpPr>
          <p:cNvPr name="TextBox 97" id="97"/>
          <p:cNvSpPr txBox="true"/>
          <p:nvPr/>
        </p:nvSpPr>
        <p:spPr>
          <a:xfrm rot="0">
            <a:off x="9394031" y="9131796"/>
            <a:ext cx="8181678" cy="266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63"/>
              </a:lnSpc>
            </a:pPr>
            <a:r>
              <a:rPr lang="en-US" sz="1387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Connect to databases, add authentication, integrate with CRM, generate reports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B1012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C1D1F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992238" y="2270820"/>
            <a:ext cx="7088237" cy="9431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true">
                <a:solidFill>
                  <a:srgbClr val="E1E5CD"/>
                </a:solidFill>
                <a:latin typeface="Arimo Bold"/>
                <a:ea typeface="Arimo Bold"/>
                <a:cs typeface="Arimo Bold"/>
                <a:sym typeface="Arimo Bold"/>
              </a:rPr>
              <a:t>System Performance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92238" y="4027437"/>
            <a:ext cx="3810000" cy="8307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12"/>
              </a:lnSpc>
            </a:pPr>
            <a:r>
              <a:rPr lang="en-US" sz="7312" b="true">
                <a:solidFill>
                  <a:srgbClr val="C2C4B5"/>
                </a:solidFill>
                <a:latin typeface="Arimo Bold"/>
                <a:ea typeface="Arimo Bold"/>
                <a:cs typeface="Arimo Bold"/>
                <a:sym typeface="Arimo Bold"/>
              </a:rPr>
              <a:t>90.8%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25141" y="5174308"/>
            <a:ext cx="3544044" cy="481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37"/>
              </a:lnSpc>
            </a:pPr>
            <a:r>
              <a:rPr lang="en-US" sz="2750" b="true">
                <a:solidFill>
                  <a:srgbClr val="C2C4B5"/>
                </a:solidFill>
                <a:latin typeface="Arimo Bold"/>
                <a:ea typeface="Arimo Bold"/>
                <a:cs typeface="Arimo Bold"/>
                <a:sym typeface="Arimo Bold"/>
              </a:rPr>
              <a:t>R² Score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92238" y="5730180"/>
            <a:ext cx="3810000" cy="548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62"/>
              </a:lnSpc>
            </a:pPr>
            <a:r>
              <a:rPr lang="en-US" sz="2187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High accuracy on test data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156598" y="4027437"/>
            <a:ext cx="3810149" cy="8307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12"/>
              </a:lnSpc>
            </a:pPr>
            <a:r>
              <a:rPr lang="en-US" sz="7312" b="true">
                <a:solidFill>
                  <a:srgbClr val="C2C4B5"/>
                </a:solidFill>
                <a:latin typeface="Arimo Bold"/>
                <a:ea typeface="Arimo Bold"/>
                <a:cs typeface="Arimo Bold"/>
                <a:sym typeface="Arimo Bold"/>
              </a:rPr>
              <a:t>&lt;50ms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289649" y="5174308"/>
            <a:ext cx="3544044" cy="481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37"/>
              </a:lnSpc>
            </a:pPr>
            <a:r>
              <a:rPr lang="en-US" sz="2750" b="true">
                <a:solidFill>
                  <a:srgbClr val="C2C4B5"/>
                </a:solidFill>
                <a:latin typeface="Arimo Bold"/>
                <a:ea typeface="Arimo Bold"/>
                <a:cs typeface="Arimo Bold"/>
                <a:sym typeface="Arimo Bold"/>
              </a:rPr>
              <a:t>Inference Time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156598" y="5730180"/>
            <a:ext cx="3810149" cy="548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62"/>
              </a:lnSpc>
            </a:pPr>
            <a:r>
              <a:rPr lang="en-US" sz="2187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Lightning-fast predictions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321105" y="4027437"/>
            <a:ext cx="3810149" cy="8307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12"/>
              </a:lnSpc>
            </a:pPr>
            <a:r>
              <a:rPr lang="en-US" sz="7312" b="true">
                <a:solidFill>
                  <a:srgbClr val="C2C4B5"/>
                </a:solidFill>
                <a:latin typeface="Arimo Bold"/>
                <a:ea typeface="Arimo Bold"/>
                <a:cs typeface="Arimo Bold"/>
                <a:sym typeface="Arimo Bold"/>
              </a:rPr>
              <a:t>4,000+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454157" y="5174308"/>
            <a:ext cx="3544044" cy="481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37"/>
              </a:lnSpc>
            </a:pPr>
            <a:r>
              <a:rPr lang="en-US" sz="2750" b="true">
                <a:solidFill>
                  <a:srgbClr val="C2C4B5"/>
                </a:solidFill>
                <a:latin typeface="Arimo Bold"/>
                <a:ea typeface="Arimo Bold"/>
                <a:cs typeface="Arimo Bold"/>
                <a:sym typeface="Arimo Bold"/>
              </a:rPr>
              <a:t>Vehicle Records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321105" y="5730180"/>
            <a:ext cx="3810149" cy="10025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62"/>
              </a:lnSpc>
            </a:pPr>
            <a:r>
              <a:rPr lang="en-US" sz="2187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Comprehensive training dataset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3485614" y="4027437"/>
            <a:ext cx="3810149" cy="8307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12"/>
              </a:lnSpc>
            </a:pPr>
            <a:r>
              <a:rPr lang="en-US" sz="7312" b="true">
                <a:solidFill>
                  <a:srgbClr val="C2C4B5"/>
                </a:solidFill>
                <a:latin typeface="Arimo Bold"/>
                <a:ea typeface="Arimo Bold"/>
                <a:cs typeface="Arimo Bold"/>
                <a:sym typeface="Arimo Bold"/>
              </a:rPr>
              <a:t>15+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3618666" y="5174308"/>
            <a:ext cx="3544044" cy="481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37"/>
              </a:lnSpc>
            </a:pPr>
            <a:r>
              <a:rPr lang="en-US" sz="2750" b="true">
                <a:solidFill>
                  <a:srgbClr val="C2C4B5"/>
                </a:solidFill>
                <a:latin typeface="Arimo Bold"/>
                <a:ea typeface="Arimo Bold"/>
                <a:cs typeface="Arimo Bold"/>
                <a:sym typeface="Arimo Bold"/>
              </a:rPr>
              <a:t>Features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3485614" y="5730180"/>
            <a:ext cx="3810149" cy="548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62"/>
              </a:lnSpc>
            </a:pPr>
            <a:r>
              <a:rPr lang="en-US" sz="2187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Rich data attributes analyzed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92238" y="6956375"/>
            <a:ext cx="16303526" cy="10025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The system delivers exceptional business value: helps buyers make informed decisions, assists dealers in competitive pricing, provides market insights, and automates valuation processes.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B1012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C1D1F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760362" y="559445"/>
            <a:ext cx="6187380" cy="7170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12"/>
              </a:lnSpc>
            </a:pPr>
            <a:r>
              <a:rPr lang="en-US" sz="4250" b="true">
                <a:solidFill>
                  <a:srgbClr val="E1E5CD"/>
                </a:solidFill>
                <a:latin typeface="Arimo Bold"/>
                <a:ea typeface="Arimo Bold"/>
                <a:cs typeface="Arimo Bold"/>
                <a:sym typeface="Arimo Bold"/>
              </a:rPr>
              <a:t>Multi-Layer Architecture</a:t>
            </a:r>
          </a:p>
        </p:txBody>
      </p: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760362" y="1710929"/>
            <a:ext cx="651719" cy="1428750"/>
            <a:chOff x="0" y="0"/>
            <a:chExt cx="868958" cy="1905000"/>
          </a:xfrm>
        </p:grpSpPr>
        <p:sp>
          <p:nvSpPr>
            <p:cNvPr name="Freeform 8" id="8" descr="preencoded.png"/>
            <p:cNvSpPr/>
            <p:nvPr/>
          </p:nvSpPr>
          <p:spPr>
            <a:xfrm flipH="false" flipV="false" rot="0">
              <a:off x="0" y="0"/>
              <a:ext cx="868934" cy="1905000"/>
            </a:xfrm>
            <a:custGeom>
              <a:avLst/>
              <a:gdLst/>
              <a:ahLst/>
              <a:cxnLst/>
              <a:rect r="r" b="b" t="t" l="l"/>
              <a:pathLst>
                <a:path h="1905000" w="868934">
                  <a:moveTo>
                    <a:pt x="0" y="0"/>
                  </a:moveTo>
                  <a:lnTo>
                    <a:pt x="868934" y="0"/>
                  </a:lnTo>
                  <a:lnTo>
                    <a:pt x="868934" y="1905000"/>
                  </a:lnTo>
                  <a:lnTo>
                    <a:pt x="0" y="1905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310" r="-2" b="-310"/>
              </a:stretch>
            </a:blipFill>
          </p:spPr>
        </p:sp>
      </p:grpSp>
      <p:sp>
        <p:nvSpPr>
          <p:cNvPr name="TextBox 9" id="9"/>
          <p:cNvSpPr txBox="true"/>
          <p:nvPr/>
        </p:nvSpPr>
        <p:spPr>
          <a:xfrm rot="0">
            <a:off x="1629221" y="1909019"/>
            <a:ext cx="2715816" cy="3585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25"/>
              </a:lnSpc>
            </a:pPr>
            <a:r>
              <a:rPr lang="en-US" sz="2125" b="true">
                <a:solidFill>
                  <a:srgbClr val="C2C4B5"/>
                </a:solidFill>
                <a:latin typeface="Arimo Bold"/>
                <a:ea typeface="Arimo Bold"/>
                <a:cs typeface="Arimo Bold"/>
                <a:sym typeface="Arimo Bold"/>
              </a:rPr>
              <a:t>Frontend Layer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629221" y="2340620"/>
            <a:ext cx="15898416" cy="4048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87"/>
              </a:lnSpc>
            </a:pPr>
            <a:r>
              <a:rPr lang="en-US" sz="1687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Streamlit dashboard and web UI for user interaction</a:t>
            </a:r>
          </a:p>
        </p:txBody>
      </p: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1086147" y="3231654"/>
            <a:ext cx="651719" cy="1428750"/>
            <a:chOff x="0" y="0"/>
            <a:chExt cx="868958" cy="1905000"/>
          </a:xfrm>
        </p:grpSpPr>
        <p:sp>
          <p:nvSpPr>
            <p:cNvPr name="Freeform 12" id="12" descr="preencoded.png"/>
            <p:cNvSpPr/>
            <p:nvPr/>
          </p:nvSpPr>
          <p:spPr>
            <a:xfrm flipH="false" flipV="false" rot="0">
              <a:off x="0" y="0"/>
              <a:ext cx="868934" cy="1905000"/>
            </a:xfrm>
            <a:custGeom>
              <a:avLst/>
              <a:gdLst/>
              <a:ahLst/>
              <a:cxnLst/>
              <a:rect r="r" b="b" t="t" l="l"/>
              <a:pathLst>
                <a:path h="1905000" w="868934">
                  <a:moveTo>
                    <a:pt x="0" y="0"/>
                  </a:moveTo>
                  <a:lnTo>
                    <a:pt x="868934" y="0"/>
                  </a:lnTo>
                  <a:lnTo>
                    <a:pt x="868934" y="1905000"/>
                  </a:lnTo>
                  <a:lnTo>
                    <a:pt x="0" y="1905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310" r="-2" b="-310"/>
              </a:stretch>
            </a:blip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1955006" y="3429744"/>
            <a:ext cx="2715816" cy="3585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25"/>
              </a:lnSpc>
            </a:pPr>
            <a:r>
              <a:rPr lang="en-US" sz="2125" b="true">
                <a:solidFill>
                  <a:srgbClr val="C2C4B5"/>
                </a:solidFill>
                <a:latin typeface="Arimo Bold"/>
                <a:ea typeface="Arimo Bold"/>
                <a:cs typeface="Arimo Bold"/>
                <a:sym typeface="Arimo Bold"/>
              </a:rPr>
              <a:t>API Layer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955006" y="3861346"/>
            <a:ext cx="15572631" cy="4048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87"/>
              </a:lnSpc>
            </a:pPr>
            <a:r>
              <a:rPr lang="en-US" sz="1687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FastAPI with REST endpoints, validation, CORS, rate limiting, and health checks</a:t>
            </a:r>
          </a:p>
        </p:txBody>
      </p:sp>
      <p:grpSp>
        <p:nvGrpSpPr>
          <p:cNvPr name="Group 15" id="15"/>
          <p:cNvGrpSpPr>
            <a:grpSpLocks noChangeAspect="true"/>
          </p:cNvGrpSpPr>
          <p:nvPr/>
        </p:nvGrpSpPr>
        <p:grpSpPr>
          <a:xfrm rot="0">
            <a:off x="1412081" y="4752380"/>
            <a:ext cx="651719" cy="1428750"/>
            <a:chOff x="0" y="0"/>
            <a:chExt cx="868958" cy="1905000"/>
          </a:xfrm>
        </p:grpSpPr>
        <p:sp>
          <p:nvSpPr>
            <p:cNvPr name="Freeform 16" id="16" descr="preencoded.png"/>
            <p:cNvSpPr/>
            <p:nvPr/>
          </p:nvSpPr>
          <p:spPr>
            <a:xfrm flipH="false" flipV="false" rot="0">
              <a:off x="0" y="0"/>
              <a:ext cx="868934" cy="1905000"/>
            </a:xfrm>
            <a:custGeom>
              <a:avLst/>
              <a:gdLst/>
              <a:ahLst/>
              <a:cxnLst/>
              <a:rect r="r" b="b" t="t" l="l"/>
              <a:pathLst>
                <a:path h="1905000" w="868934">
                  <a:moveTo>
                    <a:pt x="0" y="0"/>
                  </a:moveTo>
                  <a:lnTo>
                    <a:pt x="868934" y="0"/>
                  </a:lnTo>
                  <a:lnTo>
                    <a:pt x="868934" y="1905000"/>
                  </a:lnTo>
                  <a:lnTo>
                    <a:pt x="0" y="1905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310" r="-2" b="-310"/>
              </a:stretch>
            </a:blipFill>
          </p:spPr>
        </p:sp>
      </p:grpSp>
      <p:sp>
        <p:nvSpPr>
          <p:cNvPr name="TextBox 17" id="17"/>
          <p:cNvSpPr txBox="true"/>
          <p:nvPr/>
        </p:nvSpPr>
        <p:spPr>
          <a:xfrm rot="0">
            <a:off x="2280940" y="4950470"/>
            <a:ext cx="2715816" cy="3585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25"/>
              </a:lnSpc>
            </a:pPr>
            <a:r>
              <a:rPr lang="en-US" sz="2125" b="true">
                <a:solidFill>
                  <a:srgbClr val="C2C4B5"/>
                </a:solidFill>
                <a:latin typeface="Arimo Bold"/>
                <a:ea typeface="Arimo Bold"/>
                <a:cs typeface="Arimo Bold"/>
                <a:sym typeface="Arimo Bold"/>
              </a:rPr>
              <a:t>Business Logic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280940" y="5382071"/>
            <a:ext cx="15246698" cy="4048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87"/>
              </a:lnSpc>
            </a:pPr>
            <a:r>
              <a:rPr lang="en-US" sz="1687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VehiclePricePredictor, data validation, feature engineering, and error handling</a:t>
            </a:r>
          </a:p>
        </p:txBody>
      </p:sp>
      <p:grpSp>
        <p:nvGrpSpPr>
          <p:cNvPr name="Group 19" id="19"/>
          <p:cNvGrpSpPr>
            <a:grpSpLocks noChangeAspect="true"/>
          </p:cNvGrpSpPr>
          <p:nvPr/>
        </p:nvGrpSpPr>
        <p:grpSpPr>
          <a:xfrm rot="0">
            <a:off x="1738015" y="6273105"/>
            <a:ext cx="651719" cy="1428750"/>
            <a:chOff x="0" y="0"/>
            <a:chExt cx="868958" cy="1905000"/>
          </a:xfrm>
        </p:grpSpPr>
        <p:sp>
          <p:nvSpPr>
            <p:cNvPr name="Freeform 20" id="20" descr="preencoded.png"/>
            <p:cNvSpPr/>
            <p:nvPr/>
          </p:nvSpPr>
          <p:spPr>
            <a:xfrm flipH="false" flipV="false" rot="0">
              <a:off x="0" y="0"/>
              <a:ext cx="868934" cy="1905000"/>
            </a:xfrm>
            <a:custGeom>
              <a:avLst/>
              <a:gdLst/>
              <a:ahLst/>
              <a:cxnLst/>
              <a:rect r="r" b="b" t="t" l="l"/>
              <a:pathLst>
                <a:path h="1905000" w="868934">
                  <a:moveTo>
                    <a:pt x="0" y="0"/>
                  </a:moveTo>
                  <a:lnTo>
                    <a:pt x="868934" y="0"/>
                  </a:lnTo>
                  <a:lnTo>
                    <a:pt x="868934" y="1905000"/>
                  </a:lnTo>
                  <a:lnTo>
                    <a:pt x="0" y="1905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310" r="-2" b="-310"/>
              </a:stretch>
            </a:blipFill>
          </p:spPr>
        </p:sp>
      </p:grpSp>
      <p:sp>
        <p:nvSpPr>
          <p:cNvPr name="TextBox 21" id="21"/>
          <p:cNvSpPr txBox="true"/>
          <p:nvPr/>
        </p:nvSpPr>
        <p:spPr>
          <a:xfrm rot="0">
            <a:off x="2606874" y="6471196"/>
            <a:ext cx="2715816" cy="3585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25"/>
              </a:lnSpc>
            </a:pPr>
            <a:r>
              <a:rPr lang="en-US" sz="2125" b="true">
                <a:solidFill>
                  <a:srgbClr val="C2C4B5"/>
                </a:solidFill>
                <a:latin typeface="Arimo Bold"/>
                <a:ea typeface="Arimo Bold"/>
                <a:cs typeface="Arimo Bold"/>
                <a:sym typeface="Arimo Bold"/>
              </a:rPr>
              <a:t>ML Models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2606874" y="6902797"/>
            <a:ext cx="14920764" cy="4048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87"/>
              </a:lnSpc>
            </a:pPr>
            <a:r>
              <a:rPr lang="en-US" sz="1687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XGBoost, LightGBM, CatBoost, and Random Forest ensemble</a:t>
            </a:r>
          </a:p>
        </p:txBody>
      </p:sp>
      <p:grpSp>
        <p:nvGrpSpPr>
          <p:cNvPr name="Group 23" id="23"/>
          <p:cNvGrpSpPr>
            <a:grpSpLocks noChangeAspect="true"/>
          </p:cNvGrpSpPr>
          <p:nvPr/>
        </p:nvGrpSpPr>
        <p:grpSpPr>
          <a:xfrm rot="0">
            <a:off x="1412081" y="7793831"/>
            <a:ext cx="651719" cy="1428750"/>
            <a:chOff x="0" y="0"/>
            <a:chExt cx="868958" cy="1905000"/>
          </a:xfrm>
        </p:grpSpPr>
        <p:sp>
          <p:nvSpPr>
            <p:cNvPr name="Freeform 24" id="24" descr="preencoded.png"/>
            <p:cNvSpPr/>
            <p:nvPr/>
          </p:nvSpPr>
          <p:spPr>
            <a:xfrm flipH="false" flipV="false" rot="0">
              <a:off x="0" y="0"/>
              <a:ext cx="868934" cy="1905000"/>
            </a:xfrm>
            <a:custGeom>
              <a:avLst/>
              <a:gdLst/>
              <a:ahLst/>
              <a:cxnLst/>
              <a:rect r="r" b="b" t="t" l="l"/>
              <a:pathLst>
                <a:path h="1905000" w="868934">
                  <a:moveTo>
                    <a:pt x="0" y="0"/>
                  </a:moveTo>
                  <a:lnTo>
                    <a:pt x="868934" y="0"/>
                  </a:lnTo>
                  <a:lnTo>
                    <a:pt x="868934" y="1905000"/>
                  </a:lnTo>
                  <a:lnTo>
                    <a:pt x="0" y="1905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310" r="-2" b="-310"/>
              </a:stretch>
            </a:blipFill>
          </p:spPr>
        </p:sp>
      </p:grpSp>
      <p:sp>
        <p:nvSpPr>
          <p:cNvPr name="TextBox 25" id="25"/>
          <p:cNvSpPr txBox="true"/>
          <p:nvPr/>
        </p:nvSpPr>
        <p:spPr>
          <a:xfrm rot="0">
            <a:off x="2280940" y="7991921"/>
            <a:ext cx="2715816" cy="3585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25"/>
              </a:lnSpc>
            </a:pPr>
            <a:r>
              <a:rPr lang="en-US" sz="2125" b="true">
                <a:solidFill>
                  <a:srgbClr val="C2C4B5"/>
                </a:solidFill>
                <a:latin typeface="Arimo Bold"/>
                <a:ea typeface="Arimo Bold"/>
                <a:cs typeface="Arimo Bold"/>
                <a:sym typeface="Arimo Bold"/>
              </a:rPr>
              <a:t>Monitoring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2280940" y="8423522"/>
            <a:ext cx="15246698" cy="4048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87"/>
              </a:lnSpc>
            </a:pPr>
            <a:r>
              <a:rPr lang="en-US" sz="1687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Prometheus metrics, structured logging, performance tracking, and error reporting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760362" y="9284642"/>
            <a:ext cx="16767274" cy="4048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87"/>
              </a:lnSpc>
            </a:pPr>
            <a:r>
              <a:rPr lang="en-US" sz="1687" b="true">
                <a:solidFill>
                  <a:srgbClr val="C2C4B5"/>
                </a:solidFill>
                <a:latin typeface="Bitter Bold"/>
                <a:ea typeface="Bitter Bold"/>
                <a:cs typeface="Bitter Bold"/>
                <a:sym typeface="Bitter Bold"/>
              </a:rPr>
              <a:t>Tech Stack:</a:t>
            </a:r>
            <a:r>
              <a:rPr lang="en-US" sz="1687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 Python 3.9+, FastAPI, Streamlit, scikit-learn, XGBoost, Docker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B1012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C1D1F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902047" y="651570"/>
            <a:ext cx="6443960" cy="8626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12"/>
              </a:lnSpc>
            </a:pPr>
            <a:r>
              <a:rPr lang="en-US" sz="5062" b="true">
                <a:solidFill>
                  <a:srgbClr val="E1E5CD"/>
                </a:solidFill>
                <a:latin typeface="Arimo Bold"/>
                <a:ea typeface="Arimo Bold"/>
                <a:cs typeface="Arimo Bold"/>
                <a:sym typeface="Arimo Bold"/>
              </a:rPr>
              <a:t>Robust Data Pipeline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02047" y="2129730"/>
            <a:ext cx="3866257" cy="511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49"/>
              </a:lnSpc>
            </a:pPr>
            <a:r>
              <a:rPr lang="en-US" sz="3000" b="true">
                <a:solidFill>
                  <a:srgbClr val="E1E5CD"/>
                </a:solidFill>
                <a:latin typeface="Arimo Bold"/>
                <a:ea typeface="Arimo Bold"/>
                <a:cs typeface="Arimo Bold"/>
                <a:sym typeface="Arimo Bold"/>
              </a:rPr>
              <a:t>Data Sources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02047" y="2822972"/>
            <a:ext cx="7927627" cy="4886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01625" indent="-150812" lvl="1">
              <a:lnSpc>
                <a:spcPts val="3187"/>
              </a:lnSpc>
              <a:buFont typeface="Arial"/>
              <a:buChar char="•"/>
            </a:pPr>
            <a:r>
              <a:rPr lang="en-US" sz="2000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Multiple CSV datasets with vehicle information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02047" y="3325565"/>
            <a:ext cx="7927627" cy="4886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01625" indent="-150812" lvl="1">
              <a:lnSpc>
                <a:spcPts val="3187"/>
              </a:lnSpc>
              <a:buFont typeface="Arial"/>
              <a:buChar char="•"/>
            </a:pPr>
            <a:r>
              <a:rPr lang="en-US" sz="2000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4,000+ vehicle records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02047" y="3828157"/>
            <a:ext cx="7927627" cy="4886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01625" indent="-150812" lvl="1">
              <a:lnSpc>
                <a:spcPts val="3187"/>
              </a:lnSpc>
              <a:buFont typeface="Arial"/>
              <a:buChar char="•"/>
            </a:pPr>
            <a:r>
              <a:rPr lang="en-US" sz="2000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15+ features including make, model, year, mileage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02047" y="4545806"/>
            <a:ext cx="3866257" cy="511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49"/>
              </a:lnSpc>
            </a:pPr>
            <a:r>
              <a:rPr lang="en-US" sz="3000" b="true">
                <a:solidFill>
                  <a:srgbClr val="E1E5CD"/>
                </a:solidFill>
                <a:latin typeface="Arimo Bold"/>
                <a:ea typeface="Arimo Bold"/>
                <a:cs typeface="Arimo Bold"/>
                <a:sym typeface="Arimo Bold"/>
              </a:rPr>
              <a:t>Processing Steps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02047" y="5239047"/>
            <a:ext cx="7927627" cy="9010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01625" indent="-150812" lvl="1">
              <a:lnSpc>
                <a:spcPts val="3187"/>
              </a:lnSpc>
              <a:buAutoNum type="arabicPeriod" startAt="1"/>
            </a:pPr>
            <a:r>
              <a:rPr lang="en-US" b="true" sz="2000">
                <a:solidFill>
                  <a:srgbClr val="C2C4B5"/>
                </a:solidFill>
                <a:latin typeface="Bitter Bold"/>
                <a:ea typeface="Bitter Bold"/>
                <a:cs typeface="Bitter Bold"/>
                <a:sym typeface="Bitter Bold"/>
              </a:rPr>
              <a:t>Data Loading:</a:t>
            </a:r>
            <a:r>
              <a:rPr lang="en-US" sz="2000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 Multi-file support, automatic schema detection, missing value handling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02047" y="6154042"/>
            <a:ext cx="7927627" cy="9010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01625" indent="-150812" lvl="1">
              <a:lnSpc>
                <a:spcPts val="3187"/>
              </a:lnSpc>
              <a:buAutoNum type="arabicPeriod" startAt="1"/>
            </a:pPr>
            <a:r>
              <a:rPr lang="en-US" b="true" sz="2000">
                <a:solidFill>
                  <a:srgbClr val="C2C4B5"/>
                </a:solidFill>
                <a:latin typeface="Bitter Bold"/>
                <a:ea typeface="Bitter Bold"/>
                <a:cs typeface="Bitter Bold"/>
                <a:sym typeface="Bitter Bold"/>
              </a:rPr>
              <a:t>Feature Engineering:</a:t>
            </a:r>
            <a:r>
              <a:rPr lang="en-US" sz="2000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 Vehicle age calculation, log transformations, categorical encoding, standard scaling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02047" y="7069039"/>
            <a:ext cx="7927627" cy="9010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01625" indent="-150812" lvl="1">
              <a:lnSpc>
                <a:spcPts val="3187"/>
              </a:lnSpc>
              <a:buAutoNum type="arabicPeriod" startAt="1"/>
            </a:pPr>
            <a:r>
              <a:rPr lang="en-US" b="true" sz="2000">
                <a:solidFill>
                  <a:srgbClr val="C2C4B5"/>
                </a:solidFill>
                <a:latin typeface="Bitter Bold"/>
                <a:ea typeface="Bitter Bold"/>
                <a:cs typeface="Bitter Bold"/>
                <a:sym typeface="Bitter Bold"/>
              </a:rPr>
              <a:t>Data Splitting:</a:t>
            </a:r>
            <a:r>
              <a:rPr lang="en-US" sz="2000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 Training (70%), Validation (15%), Test (15%), stratified by price ranges</a:t>
            </a:r>
          </a:p>
        </p:txBody>
      </p:sp>
      <p:grpSp>
        <p:nvGrpSpPr>
          <p:cNvPr name="Group 15" id="15"/>
          <p:cNvGrpSpPr>
            <a:grpSpLocks noChangeAspect="true"/>
          </p:cNvGrpSpPr>
          <p:nvPr/>
        </p:nvGrpSpPr>
        <p:grpSpPr>
          <a:xfrm rot="0">
            <a:off x="8829675" y="0"/>
            <a:ext cx="10481727" cy="10481727"/>
            <a:chOff x="0" y="0"/>
            <a:chExt cx="10570170" cy="10570170"/>
          </a:xfrm>
        </p:grpSpPr>
        <p:sp>
          <p:nvSpPr>
            <p:cNvPr name="Freeform 16" id="16" descr="preencoded.png"/>
            <p:cNvSpPr/>
            <p:nvPr/>
          </p:nvSpPr>
          <p:spPr>
            <a:xfrm flipH="false" flipV="false" rot="0">
              <a:off x="0" y="0"/>
              <a:ext cx="10570210" cy="10570210"/>
            </a:xfrm>
            <a:custGeom>
              <a:avLst/>
              <a:gdLst/>
              <a:ahLst/>
              <a:cxnLst/>
              <a:rect r="r" b="b" t="t" l="l"/>
              <a:pathLst>
                <a:path h="10570210" w="10570210">
                  <a:moveTo>
                    <a:pt x="0" y="0"/>
                  </a:moveTo>
                  <a:lnTo>
                    <a:pt x="10570210" y="0"/>
                  </a:lnTo>
                  <a:lnTo>
                    <a:pt x="10570210" y="10570210"/>
                  </a:lnTo>
                  <a:lnTo>
                    <a:pt x="0" y="105702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B1012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C1D1F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693390" y="497235"/>
            <a:ext cx="14427436" cy="7377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55"/>
              </a:lnSpc>
            </a:pPr>
            <a:r>
              <a:rPr lang="en-US" sz="4574" b="true">
                <a:solidFill>
                  <a:srgbClr val="E1E5CD"/>
                </a:solidFill>
                <a:latin typeface="Arimo Bold"/>
                <a:ea typeface="Arimo Bold"/>
                <a:cs typeface="Arimo Bold"/>
                <a:sym typeface="Arimo Bold"/>
              </a:rPr>
              <a:t>Machine Learning Models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93390" y="1195536"/>
            <a:ext cx="9341942" cy="6164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60"/>
              </a:lnSpc>
            </a:pPr>
            <a:r>
              <a:rPr lang="en-US" sz="3762" b="true">
                <a:solidFill>
                  <a:srgbClr val="E1E5CD"/>
                </a:solidFill>
                <a:latin typeface="Arimo Bold"/>
                <a:ea typeface="Arimo Bold"/>
                <a:cs typeface="Arimo Bold"/>
                <a:sym typeface="Arimo Bold"/>
              </a:rPr>
              <a:t>Ensemble Approach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688628" y="2030760"/>
            <a:ext cx="16910745" cy="2895749"/>
            <a:chOff x="0" y="0"/>
            <a:chExt cx="22547660" cy="386099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2547707" cy="3860927"/>
            </a:xfrm>
            <a:custGeom>
              <a:avLst/>
              <a:gdLst/>
              <a:ahLst/>
              <a:cxnLst/>
              <a:rect r="r" b="b" t="t" l="l"/>
              <a:pathLst>
                <a:path h="3860927" w="22547707">
                  <a:moveTo>
                    <a:pt x="0" y="45974"/>
                  </a:moveTo>
                  <a:cubicBezTo>
                    <a:pt x="0" y="20574"/>
                    <a:pt x="20701" y="0"/>
                    <a:pt x="46101" y="0"/>
                  </a:cubicBezTo>
                  <a:lnTo>
                    <a:pt x="22501606" y="0"/>
                  </a:lnTo>
                  <a:lnTo>
                    <a:pt x="22501606" y="6350"/>
                  </a:lnTo>
                  <a:lnTo>
                    <a:pt x="22501606" y="0"/>
                  </a:lnTo>
                  <a:cubicBezTo>
                    <a:pt x="22527006" y="0"/>
                    <a:pt x="22547707" y="20574"/>
                    <a:pt x="22547707" y="45974"/>
                  </a:cubicBezTo>
                  <a:lnTo>
                    <a:pt x="22541357" y="45974"/>
                  </a:lnTo>
                  <a:lnTo>
                    <a:pt x="22547707" y="45974"/>
                  </a:lnTo>
                  <a:lnTo>
                    <a:pt x="22547707" y="3814953"/>
                  </a:lnTo>
                  <a:lnTo>
                    <a:pt x="22541357" y="3814953"/>
                  </a:lnTo>
                  <a:lnTo>
                    <a:pt x="22547707" y="3814953"/>
                  </a:lnTo>
                  <a:cubicBezTo>
                    <a:pt x="22547707" y="3840353"/>
                    <a:pt x="22527006" y="3860927"/>
                    <a:pt x="22501606" y="3860927"/>
                  </a:cubicBezTo>
                  <a:lnTo>
                    <a:pt x="22501606" y="3854577"/>
                  </a:lnTo>
                  <a:lnTo>
                    <a:pt x="22501606" y="3860927"/>
                  </a:lnTo>
                  <a:lnTo>
                    <a:pt x="46101" y="3860927"/>
                  </a:lnTo>
                  <a:lnTo>
                    <a:pt x="46101" y="3854577"/>
                  </a:lnTo>
                  <a:lnTo>
                    <a:pt x="46101" y="3860927"/>
                  </a:lnTo>
                  <a:cubicBezTo>
                    <a:pt x="20701" y="3860927"/>
                    <a:pt x="0" y="3840353"/>
                    <a:pt x="0" y="3814953"/>
                  </a:cubicBezTo>
                  <a:lnTo>
                    <a:pt x="0" y="45974"/>
                  </a:lnTo>
                  <a:lnTo>
                    <a:pt x="6350" y="45974"/>
                  </a:lnTo>
                  <a:lnTo>
                    <a:pt x="0" y="45974"/>
                  </a:lnTo>
                  <a:moveTo>
                    <a:pt x="12700" y="45974"/>
                  </a:moveTo>
                  <a:lnTo>
                    <a:pt x="12700" y="3814953"/>
                  </a:lnTo>
                  <a:lnTo>
                    <a:pt x="6350" y="3814953"/>
                  </a:lnTo>
                  <a:lnTo>
                    <a:pt x="12700" y="3814953"/>
                  </a:lnTo>
                  <a:cubicBezTo>
                    <a:pt x="12700" y="3833368"/>
                    <a:pt x="27686" y="3848227"/>
                    <a:pt x="46101" y="3848227"/>
                  </a:cubicBezTo>
                  <a:lnTo>
                    <a:pt x="22501606" y="3848227"/>
                  </a:lnTo>
                  <a:cubicBezTo>
                    <a:pt x="22520021" y="3848227"/>
                    <a:pt x="22535007" y="3833368"/>
                    <a:pt x="22535007" y="3814953"/>
                  </a:cubicBezTo>
                  <a:lnTo>
                    <a:pt x="22535007" y="45974"/>
                  </a:lnTo>
                  <a:cubicBezTo>
                    <a:pt x="22535007" y="27559"/>
                    <a:pt x="22520021" y="12700"/>
                    <a:pt x="22501606" y="12700"/>
                  </a:cubicBezTo>
                  <a:lnTo>
                    <a:pt x="46101" y="12700"/>
                  </a:lnTo>
                  <a:lnTo>
                    <a:pt x="46101" y="6350"/>
                  </a:lnTo>
                  <a:lnTo>
                    <a:pt x="46101" y="12700"/>
                  </a:lnTo>
                  <a:cubicBezTo>
                    <a:pt x="27686" y="12700"/>
                    <a:pt x="12700" y="27559"/>
                    <a:pt x="12700" y="45974"/>
                  </a:cubicBezTo>
                  <a:close/>
                </a:path>
              </a:pathLst>
            </a:custGeom>
            <a:solidFill>
              <a:srgbClr val="FFFFFF">
                <a:alpha val="5490"/>
              </a:srgbClr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702915" y="2045047"/>
            <a:ext cx="16882170" cy="573435"/>
            <a:chOff x="0" y="0"/>
            <a:chExt cx="22509560" cy="76458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2509607" cy="764540"/>
            </a:xfrm>
            <a:custGeom>
              <a:avLst/>
              <a:gdLst/>
              <a:ahLst/>
              <a:cxnLst/>
              <a:rect r="r" b="b" t="t" l="l"/>
              <a:pathLst>
                <a:path h="764540" w="22509607">
                  <a:moveTo>
                    <a:pt x="0" y="0"/>
                  </a:moveTo>
                  <a:lnTo>
                    <a:pt x="22509607" y="0"/>
                  </a:lnTo>
                  <a:lnTo>
                    <a:pt x="22509607" y="764540"/>
                  </a:lnTo>
                  <a:lnTo>
                    <a:pt x="0" y="764540"/>
                  </a:lnTo>
                  <a:close/>
                </a:path>
              </a:pathLst>
            </a:custGeom>
            <a:solidFill>
              <a:srgbClr val="FFFFFF">
                <a:alpha val="0"/>
              </a:srgbClr>
            </a:solid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901304" y="2078088"/>
            <a:ext cx="4663679" cy="4470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74"/>
              </a:lnSpc>
            </a:pPr>
            <a:r>
              <a:rPr lang="en-US" sz="2199" b="true">
                <a:solidFill>
                  <a:srgbClr val="C2C4B5"/>
                </a:solidFill>
                <a:latin typeface="Bitter Bold"/>
                <a:ea typeface="Bitter Bold"/>
                <a:cs typeface="Bitter Bold"/>
                <a:sym typeface="Bitter Bold"/>
              </a:rPr>
              <a:t>Model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970686" y="2078088"/>
            <a:ext cx="2970609" cy="4470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74"/>
              </a:lnSpc>
            </a:pPr>
            <a:r>
              <a:rPr lang="en-US" sz="2199" b="true">
                <a:solidFill>
                  <a:srgbClr val="C2C4B5"/>
                </a:solidFill>
                <a:latin typeface="Bitter Bold"/>
                <a:ea typeface="Bitter Bold"/>
                <a:cs typeface="Bitter Bold"/>
                <a:sym typeface="Bitter Bold"/>
              </a:rPr>
              <a:t>R² Score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347001" y="2078088"/>
            <a:ext cx="3814762" cy="4470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74"/>
              </a:lnSpc>
            </a:pPr>
            <a:r>
              <a:rPr lang="en-US" sz="2199" b="true">
                <a:solidFill>
                  <a:srgbClr val="C2C4B5"/>
                </a:solidFill>
                <a:latin typeface="Bitter Bold"/>
                <a:ea typeface="Bitter Bold"/>
                <a:cs typeface="Bitter Bold"/>
                <a:sym typeface="Bitter Bold"/>
              </a:rPr>
              <a:t>MAE (₹)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567470" y="2078088"/>
            <a:ext cx="3819525" cy="4470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74"/>
              </a:lnSpc>
            </a:pPr>
            <a:r>
              <a:rPr lang="en-US" sz="2199" b="true">
                <a:solidFill>
                  <a:srgbClr val="C2C4B5"/>
                </a:solidFill>
                <a:latin typeface="Bitter Bold"/>
                <a:ea typeface="Bitter Bold"/>
                <a:cs typeface="Bitter Bold"/>
                <a:sym typeface="Bitter Bold"/>
              </a:rPr>
              <a:t>Training Time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702915" y="2618482"/>
            <a:ext cx="16882170" cy="573435"/>
            <a:chOff x="0" y="0"/>
            <a:chExt cx="22509560" cy="76458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22509607" cy="764540"/>
            </a:xfrm>
            <a:custGeom>
              <a:avLst/>
              <a:gdLst/>
              <a:ahLst/>
              <a:cxnLst/>
              <a:rect r="r" b="b" t="t" l="l"/>
              <a:pathLst>
                <a:path h="764540" w="22509607">
                  <a:moveTo>
                    <a:pt x="0" y="0"/>
                  </a:moveTo>
                  <a:lnTo>
                    <a:pt x="22509607" y="0"/>
                  </a:lnTo>
                  <a:lnTo>
                    <a:pt x="22509607" y="764540"/>
                  </a:lnTo>
                  <a:lnTo>
                    <a:pt x="0" y="7645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name="TextBox 18" id="18"/>
          <p:cNvSpPr txBox="true"/>
          <p:nvPr/>
        </p:nvSpPr>
        <p:spPr>
          <a:xfrm rot="0">
            <a:off x="901304" y="2651522"/>
            <a:ext cx="4663679" cy="4470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74"/>
              </a:lnSpc>
            </a:pPr>
            <a:r>
              <a:rPr lang="en-US" sz="2199" b="true">
                <a:solidFill>
                  <a:srgbClr val="C2C4B5"/>
                </a:solidFill>
                <a:latin typeface="Bitter Bold"/>
                <a:ea typeface="Bitter Bold"/>
                <a:cs typeface="Bitter Bold"/>
                <a:sym typeface="Bitter Bold"/>
              </a:rPr>
              <a:t>XGBoost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5970686" y="2651522"/>
            <a:ext cx="2970609" cy="4470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74"/>
              </a:lnSpc>
            </a:pPr>
            <a:r>
              <a:rPr lang="en-US" sz="2199" b="true">
                <a:solidFill>
                  <a:srgbClr val="C2C4B5"/>
                </a:solidFill>
                <a:latin typeface="Bitter Bold"/>
                <a:ea typeface="Bitter Bold"/>
                <a:cs typeface="Bitter Bold"/>
                <a:sym typeface="Bitter Bold"/>
              </a:rPr>
              <a:t>90.8%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347001" y="2651522"/>
            <a:ext cx="3814762" cy="4470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74"/>
              </a:lnSpc>
            </a:pPr>
            <a:r>
              <a:rPr lang="en-US" sz="2199" b="true">
                <a:solidFill>
                  <a:srgbClr val="C2C4B5"/>
                </a:solidFill>
                <a:latin typeface="Bitter Bold"/>
                <a:ea typeface="Bitter Bold"/>
                <a:cs typeface="Bitter Bold"/>
                <a:sym typeface="Bitter Bold"/>
              </a:rPr>
              <a:t>₹45,234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3567470" y="2651522"/>
            <a:ext cx="3819525" cy="4470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74"/>
              </a:lnSpc>
            </a:pPr>
            <a:r>
              <a:rPr lang="en-US" sz="2199" b="true">
                <a:solidFill>
                  <a:srgbClr val="C2C4B5"/>
                </a:solidFill>
                <a:latin typeface="Bitter Bold"/>
                <a:ea typeface="Bitter Bold"/>
                <a:cs typeface="Bitter Bold"/>
                <a:sym typeface="Bitter Bold"/>
              </a:rPr>
              <a:t>12.3s</a:t>
            </a:r>
          </a:p>
        </p:txBody>
      </p:sp>
      <p:grpSp>
        <p:nvGrpSpPr>
          <p:cNvPr name="Group 22" id="22"/>
          <p:cNvGrpSpPr/>
          <p:nvPr/>
        </p:nvGrpSpPr>
        <p:grpSpPr>
          <a:xfrm rot="0">
            <a:off x="702915" y="3191916"/>
            <a:ext cx="16882170" cy="573435"/>
            <a:chOff x="0" y="0"/>
            <a:chExt cx="22509560" cy="76458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22509607" cy="764540"/>
            </a:xfrm>
            <a:custGeom>
              <a:avLst/>
              <a:gdLst/>
              <a:ahLst/>
              <a:cxnLst/>
              <a:rect r="r" b="b" t="t" l="l"/>
              <a:pathLst>
                <a:path h="764540" w="22509607">
                  <a:moveTo>
                    <a:pt x="0" y="0"/>
                  </a:moveTo>
                  <a:lnTo>
                    <a:pt x="22509607" y="0"/>
                  </a:lnTo>
                  <a:lnTo>
                    <a:pt x="22509607" y="764540"/>
                  </a:lnTo>
                  <a:lnTo>
                    <a:pt x="0" y="764540"/>
                  </a:lnTo>
                  <a:close/>
                </a:path>
              </a:pathLst>
            </a:custGeom>
            <a:solidFill>
              <a:srgbClr val="FFFFFF">
                <a:alpha val="0"/>
              </a:srgbClr>
            </a:solidFill>
          </p:spPr>
        </p:sp>
      </p:grpSp>
      <p:sp>
        <p:nvSpPr>
          <p:cNvPr name="TextBox 24" id="24"/>
          <p:cNvSpPr txBox="true"/>
          <p:nvPr/>
        </p:nvSpPr>
        <p:spPr>
          <a:xfrm rot="0">
            <a:off x="901304" y="3224956"/>
            <a:ext cx="4663679" cy="4241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74"/>
              </a:lnSpc>
            </a:pPr>
            <a:r>
              <a:rPr lang="en-US" sz="2199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LightGBM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5970686" y="3224956"/>
            <a:ext cx="2970609" cy="4241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74"/>
              </a:lnSpc>
            </a:pPr>
            <a:r>
              <a:rPr lang="en-US" sz="2199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89.2%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9347001" y="3224956"/>
            <a:ext cx="3814762" cy="4241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74"/>
              </a:lnSpc>
            </a:pPr>
            <a:r>
              <a:rPr lang="en-US" sz="2199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₹48,567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3567470" y="3224956"/>
            <a:ext cx="3819525" cy="4241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74"/>
              </a:lnSpc>
            </a:pPr>
            <a:r>
              <a:rPr lang="en-US" sz="2199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8.1s</a:t>
            </a:r>
          </a:p>
        </p:txBody>
      </p:sp>
      <p:grpSp>
        <p:nvGrpSpPr>
          <p:cNvPr name="Group 28" id="28"/>
          <p:cNvGrpSpPr/>
          <p:nvPr/>
        </p:nvGrpSpPr>
        <p:grpSpPr>
          <a:xfrm rot="0">
            <a:off x="702915" y="3765351"/>
            <a:ext cx="16882170" cy="573435"/>
            <a:chOff x="0" y="0"/>
            <a:chExt cx="22509560" cy="76458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22509607" cy="764540"/>
            </a:xfrm>
            <a:custGeom>
              <a:avLst/>
              <a:gdLst/>
              <a:ahLst/>
              <a:cxnLst/>
              <a:rect r="r" b="b" t="t" l="l"/>
              <a:pathLst>
                <a:path h="764540" w="22509607">
                  <a:moveTo>
                    <a:pt x="0" y="0"/>
                  </a:moveTo>
                  <a:lnTo>
                    <a:pt x="22509607" y="0"/>
                  </a:lnTo>
                  <a:lnTo>
                    <a:pt x="22509607" y="764540"/>
                  </a:lnTo>
                  <a:lnTo>
                    <a:pt x="0" y="7645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name="TextBox 30" id="30"/>
          <p:cNvSpPr txBox="true"/>
          <p:nvPr/>
        </p:nvSpPr>
        <p:spPr>
          <a:xfrm rot="0">
            <a:off x="901304" y="3798391"/>
            <a:ext cx="4663679" cy="4241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74"/>
              </a:lnSpc>
            </a:pPr>
            <a:r>
              <a:rPr lang="en-US" sz="2199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CatBoost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5970686" y="3798391"/>
            <a:ext cx="2970609" cy="4241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74"/>
              </a:lnSpc>
            </a:pPr>
            <a:r>
              <a:rPr lang="en-US" sz="2199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88.9%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9347001" y="3798391"/>
            <a:ext cx="3814762" cy="4241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74"/>
              </a:lnSpc>
            </a:pPr>
            <a:r>
              <a:rPr lang="en-US" sz="2199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₹49,123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3567470" y="3798391"/>
            <a:ext cx="3819525" cy="4241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74"/>
              </a:lnSpc>
            </a:pPr>
            <a:r>
              <a:rPr lang="en-US" sz="2199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15.7s</a:t>
            </a:r>
          </a:p>
        </p:txBody>
      </p:sp>
      <p:grpSp>
        <p:nvGrpSpPr>
          <p:cNvPr name="Group 34" id="34"/>
          <p:cNvGrpSpPr/>
          <p:nvPr/>
        </p:nvGrpSpPr>
        <p:grpSpPr>
          <a:xfrm rot="0">
            <a:off x="702915" y="4338786"/>
            <a:ext cx="16882170" cy="573435"/>
            <a:chOff x="0" y="0"/>
            <a:chExt cx="22509560" cy="764580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22509607" cy="764540"/>
            </a:xfrm>
            <a:custGeom>
              <a:avLst/>
              <a:gdLst/>
              <a:ahLst/>
              <a:cxnLst/>
              <a:rect r="r" b="b" t="t" l="l"/>
              <a:pathLst>
                <a:path h="764540" w="22509607">
                  <a:moveTo>
                    <a:pt x="0" y="0"/>
                  </a:moveTo>
                  <a:lnTo>
                    <a:pt x="22509607" y="0"/>
                  </a:lnTo>
                  <a:lnTo>
                    <a:pt x="22509607" y="764540"/>
                  </a:lnTo>
                  <a:lnTo>
                    <a:pt x="0" y="764540"/>
                  </a:lnTo>
                  <a:close/>
                </a:path>
              </a:pathLst>
            </a:custGeom>
            <a:solidFill>
              <a:srgbClr val="FFFFFF">
                <a:alpha val="0"/>
              </a:srgbClr>
            </a:solidFill>
          </p:spPr>
        </p:sp>
      </p:grpSp>
      <p:sp>
        <p:nvSpPr>
          <p:cNvPr name="TextBox 36" id="36"/>
          <p:cNvSpPr txBox="true"/>
          <p:nvPr/>
        </p:nvSpPr>
        <p:spPr>
          <a:xfrm rot="0">
            <a:off x="901304" y="4371826"/>
            <a:ext cx="4663679" cy="4241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74"/>
              </a:lnSpc>
            </a:pPr>
            <a:r>
              <a:rPr lang="en-US" sz="2199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Random Forest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5970686" y="4371826"/>
            <a:ext cx="2970609" cy="4241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74"/>
              </a:lnSpc>
            </a:pPr>
            <a:r>
              <a:rPr lang="en-US" sz="2199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87.5%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9347001" y="4371826"/>
            <a:ext cx="3814762" cy="4241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74"/>
              </a:lnSpc>
            </a:pPr>
            <a:r>
              <a:rPr lang="en-US" sz="2199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₹52,890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3567470" y="4371826"/>
            <a:ext cx="3819525" cy="4241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74"/>
              </a:lnSpc>
            </a:pPr>
            <a:r>
              <a:rPr lang="en-US" sz="2199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18.4s</a:t>
            </a:r>
          </a:p>
        </p:txBody>
      </p:sp>
      <p:grpSp>
        <p:nvGrpSpPr>
          <p:cNvPr name="Group 40" id="40"/>
          <p:cNvGrpSpPr/>
          <p:nvPr/>
        </p:nvGrpSpPr>
        <p:grpSpPr>
          <a:xfrm rot="0">
            <a:off x="693390" y="5144541"/>
            <a:ext cx="5501580" cy="1933724"/>
            <a:chOff x="0" y="0"/>
            <a:chExt cx="7335440" cy="2578298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0" y="0"/>
              <a:ext cx="7335393" cy="2578354"/>
            </a:xfrm>
            <a:custGeom>
              <a:avLst/>
              <a:gdLst/>
              <a:ahLst/>
              <a:cxnLst/>
              <a:rect r="r" b="b" t="t" l="l"/>
              <a:pathLst>
                <a:path h="2578354" w="7335393">
                  <a:moveTo>
                    <a:pt x="0" y="39624"/>
                  </a:moveTo>
                  <a:cubicBezTo>
                    <a:pt x="0" y="17780"/>
                    <a:pt x="17780" y="0"/>
                    <a:pt x="39624" y="0"/>
                  </a:cubicBezTo>
                  <a:lnTo>
                    <a:pt x="7295769" y="0"/>
                  </a:lnTo>
                  <a:cubicBezTo>
                    <a:pt x="7317612" y="0"/>
                    <a:pt x="7335393" y="17780"/>
                    <a:pt x="7335393" y="39624"/>
                  </a:cubicBezTo>
                  <a:lnTo>
                    <a:pt x="7335393" y="2538730"/>
                  </a:lnTo>
                  <a:cubicBezTo>
                    <a:pt x="7335393" y="2560574"/>
                    <a:pt x="7317612" y="2578354"/>
                    <a:pt x="7295769" y="2578354"/>
                  </a:cubicBezTo>
                  <a:lnTo>
                    <a:pt x="39624" y="2578354"/>
                  </a:lnTo>
                  <a:cubicBezTo>
                    <a:pt x="17780" y="2578354"/>
                    <a:pt x="0" y="2560574"/>
                    <a:pt x="0" y="2538730"/>
                  </a:cubicBezTo>
                  <a:close/>
                </a:path>
              </a:pathLst>
            </a:custGeom>
            <a:solidFill>
              <a:srgbClr val="3B3C3E"/>
            </a:solidFill>
          </p:spPr>
        </p:sp>
      </p:grpSp>
      <p:grpSp>
        <p:nvGrpSpPr>
          <p:cNvPr name="Group 42" id="42"/>
          <p:cNvGrpSpPr/>
          <p:nvPr/>
        </p:nvGrpSpPr>
        <p:grpSpPr>
          <a:xfrm rot="0">
            <a:off x="891480" y="5342632"/>
            <a:ext cx="594271" cy="594271"/>
            <a:chOff x="0" y="0"/>
            <a:chExt cx="792362" cy="792362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792480" cy="792480"/>
            </a:xfrm>
            <a:custGeom>
              <a:avLst/>
              <a:gdLst/>
              <a:ahLst/>
              <a:cxnLst/>
              <a:rect r="r" b="b" t="t" l="l"/>
              <a:pathLst>
                <a:path h="792480" w="792480">
                  <a:moveTo>
                    <a:pt x="0" y="396240"/>
                  </a:moveTo>
                  <a:cubicBezTo>
                    <a:pt x="0" y="177419"/>
                    <a:pt x="177419" y="0"/>
                    <a:pt x="396240" y="0"/>
                  </a:cubicBezTo>
                  <a:cubicBezTo>
                    <a:pt x="615061" y="0"/>
                    <a:pt x="792480" y="177419"/>
                    <a:pt x="792480" y="396240"/>
                  </a:cubicBezTo>
                  <a:cubicBezTo>
                    <a:pt x="792480" y="615061"/>
                    <a:pt x="615061" y="792480"/>
                    <a:pt x="396240" y="792480"/>
                  </a:cubicBezTo>
                  <a:cubicBezTo>
                    <a:pt x="177419" y="792480"/>
                    <a:pt x="0" y="614934"/>
                    <a:pt x="0" y="396240"/>
                  </a:cubicBezTo>
                  <a:close/>
                </a:path>
              </a:pathLst>
            </a:custGeom>
            <a:solidFill>
              <a:srgbClr val="9FA582"/>
            </a:solidFill>
          </p:spPr>
        </p:sp>
      </p:grpSp>
      <p:sp>
        <p:nvSpPr>
          <p:cNvPr name="Freeform 44" id="44" descr="preencoded.png"/>
          <p:cNvSpPr/>
          <p:nvPr/>
        </p:nvSpPr>
        <p:spPr>
          <a:xfrm flipH="false" flipV="false" rot="0">
            <a:off x="1054894" y="5505896"/>
            <a:ext cx="267444" cy="267444"/>
          </a:xfrm>
          <a:custGeom>
            <a:avLst/>
            <a:gdLst/>
            <a:ahLst/>
            <a:cxnLst/>
            <a:rect r="r" b="b" t="t" l="l"/>
            <a:pathLst>
              <a:path h="267444" w="267444">
                <a:moveTo>
                  <a:pt x="0" y="0"/>
                </a:moveTo>
                <a:lnTo>
                  <a:pt x="267443" y="0"/>
                </a:lnTo>
                <a:lnTo>
                  <a:pt x="267443" y="267444"/>
                </a:lnTo>
                <a:lnTo>
                  <a:pt x="0" y="2674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-1724" r="0" b="-1724"/>
            </a:stretch>
          </a:blipFill>
        </p:spPr>
      </p:sp>
      <p:sp>
        <p:nvSpPr>
          <p:cNvPr name="TextBox 45" id="45"/>
          <p:cNvSpPr txBox="true"/>
          <p:nvPr/>
        </p:nvSpPr>
        <p:spPr>
          <a:xfrm rot="0">
            <a:off x="891480" y="6096892"/>
            <a:ext cx="2476649" cy="4377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8"/>
              </a:lnSpc>
            </a:pPr>
            <a:r>
              <a:rPr lang="en-US" sz="2637" b="true">
                <a:solidFill>
                  <a:srgbClr val="C2C4B5"/>
                </a:solidFill>
                <a:latin typeface="Arimo Bold"/>
                <a:ea typeface="Arimo Bold"/>
                <a:cs typeface="Arimo Bold"/>
                <a:sym typeface="Arimo Bold"/>
              </a:rPr>
              <a:t>Vehicle Year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891480" y="6468070"/>
            <a:ext cx="5105400" cy="4241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74"/>
              </a:lnSpc>
            </a:pPr>
            <a:r>
              <a:rPr lang="en-US" sz="2199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32% feature importance</a:t>
            </a:r>
          </a:p>
        </p:txBody>
      </p:sp>
      <p:grpSp>
        <p:nvGrpSpPr>
          <p:cNvPr name="Group 47" id="47"/>
          <p:cNvGrpSpPr/>
          <p:nvPr/>
        </p:nvGrpSpPr>
        <p:grpSpPr>
          <a:xfrm rot="0">
            <a:off x="6393061" y="5144541"/>
            <a:ext cx="5501729" cy="1933724"/>
            <a:chOff x="0" y="0"/>
            <a:chExt cx="7335638" cy="2578298"/>
          </a:xfrm>
        </p:grpSpPr>
        <p:sp>
          <p:nvSpPr>
            <p:cNvPr name="Freeform 48" id="48"/>
            <p:cNvSpPr/>
            <p:nvPr/>
          </p:nvSpPr>
          <p:spPr>
            <a:xfrm flipH="false" flipV="false" rot="0">
              <a:off x="0" y="0"/>
              <a:ext cx="7335647" cy="2578354"/>
            </a:xfrm>
            <a:custGeom>
              <a:avLst/>
              <a:gdLst/>
              <a:ahLst/>
              <a:cxnLst/>
              <a:rect r="r" b="b" t="t" l="l"/>
              <a:pathLst>
                <a:path h="2578354" w="7335647">
                  <a:moveTo>
                    <a:pt x="0" y="39624"/>
                  </a:moveTo>
                  <a:cubicBezTo>
                    <a:pt x="0" y="17780"/>
                    <a:pt x="17780" y="0"/>
                    <a:pt x="39624" y="0"/>
                  </a:cubicBezTo>
                  <a:lnTo>
                    <a:pt x="7296023" y="0"/>
                  </a:lnTo>
                  <a:cubicBezTo>
                    <a:pt x="7317867" y="0"/>
                    <a:pt x="7335647" y="17780"/>
                    <a:pt x="7335647" y="39624"/>
                  </a:cubicBezTo>
                  <a:lnTo>
                    <a:pt x="7335647" y="2538730"/>
                  </a:lnTo>
                  <a:cubicBezTo>
                    <a:pt x="7335647" y="2560574"/>
                    <a:pt x="7317867" y="2578354"/>
                    <a:pt x="7296023" y="2578354"/>
                  </a:cubicBezTo>
                  <a:lnTo>
                    <a:pt x="39624" y="2578354"/>
                  </a:lnTo>
                  <a:cubicBezTo>
                    <a:pt x="17780" y="2578354"/>
                    <a:pt x="0" y="2560574"/>
                    <a:pt x="0" y="2538730"/>
                  </a:cubicBezTo>
                  <a:close/>
                </a:path>
              </a:pathLst>
            </a:custGeom>
            <a:solidFill>
              <a:srgbClr val="3B3C3E"/>
            </a:solidFill>
          </p:spPr>
        </p:sp>
      </p:grpSp>
      <p:grpSp>
        <p:nvGrpSpPr>
          <p:cNvPr name="Group 49" id="49"/>
          <p:cNvGrpSpPr/>
          <p:nvPr/>
        </p:nvGrpSpPr>
        <p:grpSpPr>
          <a:xfrm rot="0">
            <a:off x="6591151" y="5342632"/>
            <a:ext cx="594271" cy="594271"/>
            <a:chOff x="0" y="0"/>
            <a:chExt cx="792362" cy="792362"/>
          </a:xfrm>
        </p:grpSpPr>
        <p:sp>
          <p:nvSpPr>
            <p:cNvPr name="Freeform 50" id="50"/>
            <p:cNvSpPr/>
            <p:nvPr/>
          </p:nvSpPr>
          <p:spPr>
            <a:xfrm flipH="false" flipV="false" rot="0">
              <a:off x="0" y="0"/>
              <a:ext cx="792480" cy="792480"/>
            </a:xfrm>
            <a:custGeom>
              <a:avLst/>
              <a:gdLst/>
              <a:ahLst/>
              <a:cxnLst/>
              <a:rect r="r" b="b" t="t" l="l"/>
              <a:pathLst>
                <a:path h="792480" w="792480">
                  <a:moveTo>
                    <a:pt x="0" y="396240"/>
                  </a:moveTo>
                  <a:cubicBezTo>
                    <a:pt x="0" y="177419"/>
                    <a:pt x="177419" y="0"/>
                    <a:pt x="396240" y="0"/>
                  </a:cubicBezTo>
                  <a:cubicBezTo>
                    <a:pt x="615061" y="0"/>
                    <a:pt x="792480" y="177419"/>
                    <a:pt x="792480" y="396240"/>
                  </a:cubicBezTo>
                  <a:cubicBezTo>
                    <a:pt x="792480" y="615061"/>
                    <a:pt x="615061" y="792480"/>
                    <a:pt x="396240" y="792480"/>
                  </a:cubicBezTo>
                  <a:cubicBezTo>
                    <a:pt x="177419" y="792480"/>
                    <a:pt x="0" y="614934"/>
                    <a:pt x="0" y="396240"/>
                  </a:cubicBezTo>
                  <a:close/>
                </a:path>
              </a:pathLst>
            </a:custGeom>
            <a:solidFill>
              <a:srgbClr val="9FA582"/>
            </a:solidFill>
          </p:spPr>
        </p:sp>
      </p:grpSp>
      <p:sp>
        <p:nvSpPr>
          <p:cNvPr name="Freeform 51" id="51" descr="preencoded.png"/>
          <p:cNvSpPr/>
          <p:nvPr/>
        </p:nvSpPr>
        <p:spPr>
          <a:xfrm flipH="false" flipV="false" rot="0">
            <a:off x="6754565" y="5505896"/>
            <a:ext cx="267444" cy="267444"/>
          </a:xfrm>
          <a:custGeom>
            <a:avLst/>
            <a:gdLst/>
            <a:ahLst/>
            <a:cxnLst/>
            <a:rect r="r" b="b" t="t" l="l"/>
            <a:pathLst>
              <a:path h="267444" w="267444">
                <a:moveTo>
                  <a:pt x="0" y="0"/>
                </a:moveTo>
                <a:lnTo>
                  <a:pt x="267444" y="0"/>
                </a:lnTo>
                <a:lnTo>
                  <a:pt x="267444" y="267444"/>
                </a:lnTo>
                <a:lnTo>
                  <a:pt x="0" y="26744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3448" t="0" r="-3448" b="0"/>
            </a:stretch>
          </a:blipFill>
        </p:spPr>
      </p:sp>
      <p:sp>
        <p:nvSpPr>
          <p:cNvPr name="TextBox 52" id="52"/>
          <p:cNvSpPr txBox="true"/>
          <p:nvPr/>
        </p:nvSpPr>
        <p:spPr>
          <a:xfrm rot="0">
            <a:off x="6591151" y="6096892"/>
            <a:ext cx="2476649" cy="8568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8"/>
              </a:lnSpc>
            </a:pPr>
            <a:r>
              <a:rPr lang="en-US" sz="2637" b="true">
                <a:solidFill>
                  <a:srgbClr val="C2C4B5"/>
                </a:solidFill>
                <a:latin typeface="Arimo Bold"/>
                <a:ea typeface="Arimo Bold"/>
                <a:cs typeface="Arimo Bold"/>
                <a:sym typeface="Arimo Bold"/>
              </a:rPr>
              <a:t>Engine Capacity</a:t>
            </a:r>
          </a:p>
        </p:txBody>
      </p:sp>
      <p:sp>
        <p:nvSpPr>
          <p:cNvPr name="TextBox 53" id="53"/>
          <p:cNvSpPr txBox="true"/>
          <p:nvPr/>
        </p:nvSpPr>
        <p:spPr>
          <a:xfrm rot="0">
            <a:off x="6591151" y="6468070"/>
            <a:ext cx="5105549" cy="4241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74"/>
              </a:lnSpc>
            </a:pPr>
            <a:r>
              <a:rPr lang="en-US" sz="2199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18% feature importance</a:t>
            </a:r>
          </a:p>
        </p:txBody>
      </p:sp>
      <p:grpSp>
        <p:nvGrpSpPr>
          <p:cNvPr name="Group 54" id="54"/>
          <p:cNvGrpSpPr/>
          <p:nvPr/>
        </p:nvGrpSpPr>
        <p:grpSpPr>
          <a:xfrm rot="0">
            <a:off x="12092880" y="5144541"/>
            <a:ext cx="5501580" cy="1933724"/>
            <a:chOff x="0" y="0"/>
            <a:chExt cx="7335440" cy="2578298"/>
          </a:xfrm>
        </p:grpSpPr>
        <p:sp>
          <p:nvSpPr>
            <p:cNvPr name="Freeform 55" id="55"/>
            <p:cNvSpPr/>
            <p:nvPr/>
          </p:nvSpPr>
          <p:spPr>
            <a:xfrm flipH="false" flipV="false" rot="0">
              <a:off x="0" y="0"/>
              <a:ext cx="7335393" cy="2578354"/>
            </a:xfrm>
            <a:custGeom>
              <a:avLst/>
              <a:gdLst/>
              <a:ahLst/>
              <a:cxnLst/>
              <a:rect r="r" b="b" t="t" l="l"/>
              <a:pathLst>
                <a:path h="2578354" w="7335393">
                  <a:moveTo>
                    <a:pt x="0" y="39624"/>
                  </a:moveTo>
                  <a:cubicBezTo>
                    <a:pt x="0" y="17780"/>
                    <a:pt x="17780" y="0"/>
                    <a:pt x="39624" y="0"/>
                  </a:cubicBezTo>
                  <a:lnTo>
                    <a:pt x="7295769" y="0"/>
                  </a:lnTo>
                  <a:cubicBezTo>
                    <a:pt x="7317612" y="0"/>
                    <a:pt x="7335393" y="17780"/>
                    <a:pt x="7335393" y="39624"/>
                  </a:cubicBezTo>
                  <a:lnTo>
                    <a:pt x="7335393" y="2538730"/>
                  </a:lnTo>
                  <a:cubicBezTo>
                    <a:pt x="7335393" y="2560574"/>
                    <a:pt x="7317612" y="2578354"/>
                    <a:pt x="7295769" y="2578354"/>
                  </a:cubicBezTo>
                  <a:lnTo>
                    <a:pt x="39624" y="2578354"/>
                  </a:lnTo>
                  <a:cubicBezTo>
                    <a:pt x="17780" y="2578354"/>
                    <a:pt x="0" y="2560574"/>
                    <a:pt x="0" y="2538730"/>
                  </a:cubicBezTo>
                  <a:close/>
                </a:path>
              </a:pathLst>
            </a:custGeom>
            <a:solidFill>
              <a:srgbClr val="3B3C3E"/>
            </a:solidFill>
          </p:spPr>
        </p:sp>
      </p:grpSp>
      <p:grpSp>
        <p:nvGrpSpPr>
          <p:cNvPr name="Group 56" id="56"/>
          <p:cNvGrpSpPr/>
          <p:nvPr/>
        </p:nvGrpSpPr>
        <p:grpSpPr>
          <a:xfrm rot="0">
            <a:off x="12290971" y="5342632"/>
            <a:ext cx="594271" cy="594271"/>
            <a:chOff x="0" y="0"/>
            <a:chExt cx="792362" cy="792362"/>
          </a:xfrm>
        </p:grpSpPr>
        <p:sp>
          <p:nvSpPr>
            <p:cNvPr name="Freeform 57" id="57"/>
            <p:cNvSpPr/>
            <p:nvPr/>
          </p:nvSpPr>
          <p:spPr>
            <a:xfrm flipH="false" flipV="false" rot="0">
              <a:off x="0" y="0"/>
              <a:ext cx="792480" cy="792480"/>
            </a:xfrm>
            <a:custGeom>
              <a:avLst/>
              <a:gdLst/>
              <a:ahLst/>
              <a:cxnLst/>
              <a:rect r="r" b="b" t="t" l="l"/>
              <a:pathLst>
                <a:path h="792480" w="792480">
                  <a:moveTo>
                    <a:pt x="0" y="396240"/>
                  </a:moveTo>
                  <a:cubicBezTo>
                    <a:pt x="0" y="177419"/>
                    <a:pt x="177419" y="0"/>
                    <a:pt x="396240" y="0"/>
                  </a:cubicBezTo>
                  <a:cubicBezTo>
                    <a:pt x="615061" y="0"/>
                    <a:pt x="792480" y="177419"/>
                    <a:pt x="792480" y="396240"/>
                  </a:cubicBezTo>
                  <a:cubicBezTo>
                    <a:pt x="792480" y="615061"/>
                    <a:pt x="615061" y="792480"/>
                    <a:pt x="396240" y="792480"/>
                  </a:cubicBezTo>
                  <a:cubicBezTo>
                    <a:pt x="177419" y="792480"/>
                    <a:pt x="0" y="614934"/>
                    <a:pt x="0" y="396240"/>
                  </a:cubicBezTo>
                  <a:close/>
                </a:path>
              </a:pathLst>
            </a:custGeom>
            <a:solidFill>
              <a:srgbClr val="9FA582"/>
            </a:solidFill>
          </p:spPr>
        </p:sp>
      </p:grpSp>
      <p:sp>
        <p:nvSpPr>
          <p:cNvPr name="Freeform 58" id="58" descr="preencoded.png"/>
          <p:cNvSpPr/>
          <p:nvPr/>
        </p:nvSpPr>
        <p:spPr>
          <a:xfrm flipH="false" flipV="false" rot="0">
            <a:off x="12454384" y="5505896"/>
            <a:ext cx="267444" cy="267444"/>
          </a:xfrm>
          <a:custGeom>
            <a:avLst/>
            <a:gdLst/>
            <a:ahLst/>
            <a:cxnLst/>
            <a:rect r="r" b="b" t="t" l="l"/>
            <a:pathLst>
              <a:path h="267444" w="267444">
                <a:moveTo>
                  <a:pt x="0" y="0"/>
                </a:moveTo>
                <a:lnTo>
                  <a:pt x="267443" y="0"/>
                </a:lnTo>
                <a:lnTo>
                  <a:pt x="267443" y="267444"/>
                </a:lnTo>
                <a:lnTo>
                  <a:pt x="0" y="26744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-27586" r="0" b="-27586"/>
            </a:stretch>
          </a:blipFill>
        </p:spPr>
      </p:sp>
      <p:sp>
        <p:nvSpPr>
          <p:cNvPr name="TextBox 59" id="59"/>
          <p:cNvSpPr txBox="true"/>
          <p:nvPr/>
        </p:nvSpPr>
        <p:spPr>
          <a:xfrm rot="0">
            <a:off x="12290971" y="6096892"/>
            <a:ext cx="2476649" cy="8568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8"/>
              </a:lnSpc>
            </a:pPr>
            <a:r>
              <a:rPr lang="en-US" sz="2637" b="true">
                <a:solidFill>
                  <a:srgbClr val="C2C4B5"/>
                </a:solidFill>
                <a:latin typeface="Arimo Bold"/>
                <a:ea typeface="Arimo Bold"/>
                <a:cs typeface="Arimo Bold"/>
                <a:sym typeface="Arimo Bold"/>
              </a:rPr>
              <a:t>Brand Reputation</a:t>
            </a:r>
          </a:p>
        </p:txBody>
      </p:sp>
      <p:sp>
        <p:nvSpPr>
          <p:cNvPr name="TextBox 60" id="60"/>
          <p:cNvSpPr txBox="true"/>
          <p:nvPr/>
        </p:nvSpPr>
        <p:spPr>
          <a:xfrm rot="0">
            <a:off x="12290971" y="6468070"/>
            <a:ext cx="5105400" cy="4241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74"/>
              </a:lnSpc>
            </a:pPr>
            <a:r>
              <a:rPr lang="en-US" sz="2199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15% feature importance</a:t>
            </a:r>
          </a:p>
        </p:txBody>
      </p:sp>
      <p:grpSp>
        <p:nvGrpSpPr>
          <p:cNvPr name="Group 61" id="61"/>
          <p:cNvGrpSpPr/>
          <p:nvPr/>
        </p:nvGrpSpPr>
        <p:grpSpPr>
          <a:xfrm rot="0">
            <a:off x="693390" y="7276356"/>
            <a:ext cx="8351490" cy="1933724"/>
            <a:chOff x="0" y="0"/>
            <a:chExt cx="11135320" cy="2578298"/>
          </a:xfrm>
        </p:grpSpPr>
        <p:sp>
          <p:nvSpPr>
            <p:cNvPr name="Freeform 62" id="62"/>
            <p:cNvSpPr/>
            <p:nvPr/>
          </p:nvSpPr>
          <p:spPr>
            <a:xfrm flipH="false" flipV="false" rot="0">
              <a:off x="0" y="0"/>
              <a:ext cx="11135360" cy="2578354"/>
            </a:xfrm>
            <a:custGeom>
              <a:avLst/>
              <a:gdLst/>
              <a:ahLst/>
              <a:cxnLst/>
              <a:rect r="r" b="b" t="t" l="l"/>
              <a:pathLst>
                <a:path h="2578354" w="11135360">
                  <a:moveTo>
                    <a:pt x="0" y="39624"/>
                  </a:moveTo>
                  <a:cubicBezTo>
                    <a:pt x="0" y="17780"/>
                    <a:pt x="17780" y="0"/>
                    <a:pt x="39624" y="0"/>
                  </a:cubicBezTo>
                  <a:lnTo>
                    <a:pt x="11095736" y="0"/>
                  </a:lnTo>
                  <a:cubicBezTo>
                    <a:pt x="11117580" y="0"/>
                    <a:pt x="11135360" y="17780"/>
                    <a:pt x="11135360" y="39624"/>
                  </a:cubicBezTo>
                  <a:lnTo>
                    <a:pt x="11135360" y="2538730"/>
                  </a:lnTo>
                  <a:cubicBezTo>
                    <a:pt x="11135360" y="2560574"/>
                    <a:pt x="11117580" y="2578354"/>
                    <a:pt x="11095736" y="2578354"/>
                  </a:cubicBezTo>
                  <a:lnTo>
                    <a:pt x="39624" y="2578354"/>
                  </a:lnTo>
                  <a:cubicBezTo>
                    <a:pt x="17780" y="2578354"/>
                    <a:pt x="0" y="2560574"/>
                    <a:pt x="0" y="2538730"/>
                  </a:cubicBezTo>
                  <a:close/>
                </a:path>
              </a:pathLst>
            </a:custGeom>
            <a:solidFill>
              <a:srgbClr val="3B3C3E"/>
            </a:solidFill>
          </p:spPr>
        </p:sp>
      </p:grpSp>
      <p:grpSp>
        <p:nvGrpSpPr>
          <p:cNvPr name="Group 63" id="63"/>
          <p:cNvGrpSpPr/>
          <p:nvPr/>
        </p:nvGrpSpPr>
        <p:grpSpPr>
          <a:xfrm rot="0">
            <a:off x="891480" y="7474446"/>
            <a:ext cx="594271" cy="594271"/>
            <a:chOff x="0" y="0"/>
            <a:chExt cx="792362" cy="792362"/>
          </a:xfrm>
        </p:grpSpPr>
        <p:sp>
          <p:nvSpPr>
            <p:cNvPr name="Freeform 64" id="64"/>
            <p:cNvSpPr/>
            <p:nvPr/>
          </p:nvSpPr>
          <p:spPr>
            <a:xfrm flipH="false" flipV="false" rot="0">
              <a:off x="0" y="0"/>
              <a:ext cx="792480" cy="792480"/>
            </a:xfrm>
            <a:custGeom>
              <a:avLst/>
              <a:gdLst/>
              <a:ahLst/>
              <a:cxnLst/>
              <a:rect r="r" b="b" t="t" l="l"/>
              <a:pathLst>
                <a:path h="792480" w="792480">
                  <a:moveTo>
                    <a:pt x="0" y="396240"/>
                  </a:moveTo>
                  <a:cubicBezTo>
                    <a:pt x="0" y="177419"/>
                    <a:pt x="177419" y="0"/>
                    <a:pt x="396240" y="0"/>
                  </a:cubicBezTo>
                  <a:cubicBezTo>
                    <a:pt x="615061" y="0"/>
                    <a:pt x="792480" y="177419"/>
                    <a:pt x="792480" y="396240"/>
                  </a:cubicBezTo>
                  <a:cubicBezTo>
                    <a:pt x="792480" y="615061"/>
                    <a:pt x="615061" y="792480"/>
                    <a:pt x="396240" y="792480"/>
                  </a:cubicBezTo>
                  <a:cubicBezTo>
                    <a:pt x="177419" y="792480"/>
                    <a:pt x="0" y="614934"/>
                    <a:pt x="0" y="396240"/>
                  </a:cubicBezTo>
                  <a:close/>
                </a:path>
              </a:pathLst>
            </a:custGeom>
            <a:solidFill>
              <a:srgbClr val="9FA582"/>
            </a:solidFill>
          </p:spPr>
        </p:sp>
      </p:grpSp>
      <p:sp>
        <p:nvSpPr>
          <p:cNvPr name="Freeform 65" id="65" descr="preencoded.png"/>
          <p:cNvSpPr/>
          <p:nvPr/>
        </p:nvSpPr>
        <p:spPr>
          <a:xfrm flipH="false" flipV="false" rot="0">
            <a:off x="1054894" y="7637710"/>
            <a:ext cx="267444" cy="267444"/>
          </a:xfrm>
          <a:custGeom>
            <a:avLst/>
            <a:gdLst/>
            <a:ahLst/>
            <a:cxnLst/>
            <a:rect r="r" b="b" t="t" l="l"/>
            <a:pathLst>
              <a:path h="267444" w="267444">
                <a:moveTo>
                  <a:pt x="0" y="0"/>
                </a:moveTo>
                <a:lnTo>
                  <a:pt x="267443" y="0"/>
                </a:lnTo>
                <a:lnTo>
                  <a:pt x="267443" y="267444"/>
                </a:lnTo>
                <a:lnTo>
                  <a:pt x="0" y="26744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-3448" t="0" r="-3448" b="0"/>
            </a:stretch>
          </a:blipFill>
        </p:spPr>
      </p:sp>
      <p:sp>
        <p:nvSpPr>
          <p:cNvPr name="TextBox 66" id="66"/>
          <p:cNvSpPr txBox="true"/>
          <p:nvPr/>
        </p:nvSpPr>
        <p:spPr>
          <a:xfrm rot="0">
            <a:off x="891480" y="8228708"/>
            <a:ext cx="6564511" cy="4377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8"/>
              </a:lnSpc>
            </a:pPr>
            <a:r>
              <a:rPr lang="en-US" sz="2637" b="true">
                <a:solidFill>
                  <a:srgbClr val="C2C4B5"/>
                </a:solidFill>
                <a:latin typeface="Arimo Bold"/>
                <a:ea typeface="Arimo Bold"/>
                <a:cs typeface="Arimo Bold"/>
                <a:sym typeface="Arimo Bold"/>
              </a:rPr>
              <a:t>Kilometers Driven</a:t>
            </a:r>
          </a:p>
        </p:txBody>
      </p:sp>
      <p:sp>
        <p:nvSpPr>
          <p:cNvPr name="TextBox 67" id="67"/>
          <p:cNvSpPr txBox="true"/>
          <p:nvPr/>
        </p:nvSpPr>
        <p:spPr>
          <a:xfrm rot="0">
            <a:off x="891480" y="8599885"/>
            <a:ext cx="7955310" cy="4241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74"/>
              </a:lnSpc>
            </a:pPr>
            <a:r>
              <a:rPr lang="en-US" sz="2199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12% feature importance</a:t>
            </a:r>
          </a:p>
        </p:txBody>
      </p:sp>
      <p:grpSp>
        <p:nvGrpSpPr>
          <p:cNvPr name="Group 68" id="68"/>
          <p:cNvGrpSpPr/>
          <p:nvPr/>
        </p:nvGrpSpPr>
        <p:grpSpPr>
          <a:xfrm rot="0">
            <a:off x="9242971" y="7276356"/>
            <a:ext cx="8351490" cy="1933724"/>
            <a:chOff x="0" y="0"/>
            <a:chExt cx="11135320" cy="2578298"/>
          </a:xfrm>
        </p:grpSpPr>
        <p:sp>
          <p:nvSpPr>
            <p:cNvPr name="Freeform 69" id="69"/>
            <p:cNvSpPr/>
            <p:nvPr/>
          </p:nvSpPr>
          <p:spPr>
            <a:xfrm flipH="false" flipV="false" rot="0">
              <a:off x="0" y="0"/>
              <a:ext cx="11135360" cy="2578354"/>
            </a:xfrm>
            <a:custGeom>
              <a:avLst/>
              <a:gdLst/>
              <a:ahLst/>
              <a:cxnLst/>
              <a:rect r="r" b="b" t="t" l="l"/>
              <a:pathLst>
                <a:path h="2578354" w="11135360">
                  <a:moveTo>
                    <a:pt x="0" y="39624"/>
                  </a:moveTo>
                  <a:cubicBezTo>
                    <a:pt x="0" y="17780"/>
                    <a:pt x="17780" y="0"/>
                    <a:pt x="39624" y="0"/>
                  </a:cubicBezTo>
                  <a:lnTo>
                    <a:pt x="11095736" y="0"/>
                  </a:lnTo>
                  <a:cubicBezTo>
                    <a:pt x="11117580" y="0"/>
                    <a:pt x="11135360" y="17780"/>
                    <a:pt x="11135360" y="39624"/>
                  </a:cubicBezTo>
                  <a:lnTo>
                    <a:pt x="11135360" y="2538730"/>
                  </a:lnTo>
                  <a:cubicBezTo>
                    <a:pt x="11135360" y="2560574"/>
                    <a:pt x="11117580" y="2578354"/>
                    <a:pt x="11095736" y="2578354"/>
                  </a:cubicBezTo>
                  <a:lnTo>
                    <a:pt x="39624" y="2578354"/>
                  </a:lnTo>
                  <a:cubicBezTo>
                    <a:pt x="17780" y="2578354"/>
                    <a:pt x="0" y="2560574"/>
                    <a:pt x="0" y="2538730"/>
                  </a:cubicBezTo>
                  <a:close/>
                </a:path>
              </a:pathLst>
            </a:custGeom>
            <a:solidFill>
              <a:srgbClr val="3B3C3E"/>
            </a:solidFill>
          </p:spPr>
        </p:sp>
      </p:grpSp>
      <p:grpSp>
        <p:nvGrpSpPr>
          <p:cNvPr name="Group 70" id="70"/>
          <p:cNvGrpSpPr/>
          <p:nvPr/>
        </p:nvGrpSpPr>
        <p:grpSpPr>
          <a:xfrm rot="0">
            <a:off x="9441061" y="7474446"/>
            <a:ext cx="594271" cy="594271"/>
            <a:chOff x="0" y="0"/>
            <a:chExt cx="792362" cy="792362"/>
          </a:xfrm>
        </p:grpSpPr>
        <p:sp>
          <p:nvSpPr>
            <p:cNvPr name="Freeform 71" id="71"/>
            <p:cNvSpPr/>
            <p:nvPr/>
          </p:nvSpPr>
          <p:spPr>
            <a:xfrm flipH="false" flipV="false" rot="0">
              <a:off x="0" y="0"/>
              <a:ext cx="792480" cy="792480"/>
            </a:xfrm>
            <a:custGeom>
              <a:avLst/>
              <a:gdLst/>
              <a:ahLst/>
              <a:cxnLst/>
              <a:rect r="r" b="b" t="t" l="l"/>
              <a:pathLst>
                <a:path h="792480" w="792480">
                  <a:moveTo>
                    <a:pt x="0" y="396240"/>
                  </a:moveTo>
                  <a:cubicBezTo>
                    <a:pt x="0" y="177419"/>
                    <a:pt x="177419" y="0"/>
                    <a:pt x="396240" y="0"/>
                  </a:cubicBezTo>
                  <a:cubicBezTo>
                    <a:pt x="615061" y="0"/>
                    <a:pt x="792480" y="177419"/>
                    <a:pt x="792480" y="396240"/>
                  </a:cubicBezTo>
                  <a:cubicBezTo>
                    <a:pt x="792480" y="615061"/>
                    <a:pt x="615061" y="792480"/>
                    <a:pt x="396240" y="792480"/>
                  </a:cubicBezTo>
                  <a:cubicBezTo>
                    <a:pt x="177419" y="792480"/>
                    <a:pt x="0" y="614934"/>
                    <a:pt x="0" y="396240"/>
                  </a:cubicBezTo>
                  <a:close/>
                </a:path>
              </a:pathLst>
            </a:custGeom>
            <a:solidFill>
              <a:srgbClr val="9FA582"/>
            </a:solidFill>
          </p:spPr>
        </p:sp>
      </p:grpSp>
      <p:sp>
        <p:nvSpPr>
          <p:cNvPr name="Freeform 72" id="72" descr="preencoded.png"/>
          <p:cNvSpPr/>
          <p:nvPr/>
        </p:nvSpPr>
        <p:spPr>
          <a:xfrm flipH="false" flipV="false" rot="0">
            <a:off x="9604474" y="7637710"/>
            <a:ext cx="267444" cy="267444"/>
          </a:xfrm>
          <a:custGeom>
            <a:avLst/>
            <a:gdLst/>
            <a:ahLst/>
            <a:cxnLst/>
            <a:rect r="r" b="b" t="t" l="l"/>
            <a:pathLst>
              <a:path h="267444" w="267444">
                <a:moveTo>
                  <a:pt x="0" y="0"/>
                </a:moveTo>
                <a:lnTo>
                  <a:pt x="267443" y="0"/>
                </a:lnTo>
                <a:lnTo>
                  <a:pt x="267443" y="267444"/>
                </a:lnTo>
                <a:lnTo>
                  <a:pt x="0" y="26744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3" id="73"/>
          <p:cNvSpPr txBox="true"/>
          <p:nvPr/>
        </p:nvSpPr>
        <p:spPr>
          <a:xfrm rot="0">
            <a:off x="9441061" y="8228708"/>
            <a:ext cx="2476649" cy="4377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8"/>
              </a:lnSpc>
            </a:pPr>
            <a:r>
              <a:rPr lang="en-US" sz="2637" b="true">
                <a:solidFill>
                  <a:srgbClr val="C2C4B5"/>
                </a:solidFill>
                <a:latin typeface="Arimo Bold"/>
                <a:ea typeface="Arimo Bold"/>
                <a:cs typeface="Arimo Bold"/>
                <a:sym typeface="Arimo Bold"/>
              </a:rPr>
              <a:t>Fuel Type</a:t>
            </a:r>
          </a:p>
        </p:txBody>
      </p:sp>
      <p:sp>
        <p:nvSpPr>
          <p:cNvPr name="TextBox 74" id="74"/>
          <p:cNvSpPr txBox="true"/>
          <p:nvPr/>
        </p:nvSpPr>
        <p:spPr>
          <a:xfrm rot="0">
            <a:off x="9441061" y="8599885"/>
            <a:ext cx="7955310" cy="4241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74"/>
              </a:lnSpc>
            </a:pPr>
            <a:r>
              <a:rPr lang="en-US" sz="2199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9% feature importance</a:t>
            </a:r>
          </a:p>
        </p:txBody>
      </p:sp>
      <p:sp>
        <p:nvSpPr>
          <p:cNvPr name="TextBox 75" id="75"/>
          <p:cNvSpPr txBox="true"/>
          <p:nvPr/>
        </p:nvSpPr>
        <p:spPr>
          <a:xfrm rot="0">
            <a:off x="693390" y="9337625"/>
            <a:ext cx="16901220" cy="8718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74"/>
              </a:lnSpc>
            </a:pPr>
            <a:r>
              <a:rPr lang="en-US" sz="2199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Hyperparameter optimization via RandomizedSearchCV with 50 iterations, 3-fold cross-validation, and GPU acceleration support.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B1012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C1D1F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530424" y="380554"/>
            <a:ext cx="12494716" cy="5752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40"/>
              </a:lnSpc>
            </a:pPr>
            <a:r>
              <a:rPr lang="en-US" sz="3537" b="true">
                <a:solidFill>
                  <a:srgbClr val="E1E5CD"/>
                </a:solidFill>
                <a:latin typeface="Arimo Bold"/>
                <a:ea typeface="Arimo Bold"/>
                <a:cs typeface="Arimo Bold"/>
                <a:sym typeface="Arimo Bold"/>
              </a:rPr>
              <a:t>Comprehensive Model Performance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30424" y="1242417"/>
            <a:ext cx="2273796" cy="3851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2349" b="true">
                <a:solidFill>
                  <a:srgbClr val="E1E5CD"/>
                </a:solidFill>
                <a:latin typeface="Arimo Bold"/>
                <a:ea typeface="Arimo Bold"/>
                <a:cs typeface="Arimo Bold"/>
                <a:sym typeface="Arimo Bold"/>
              </a:rPr>
              <a:t>Overall Metrics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932659" y="2758529"/>
            <a:ext cx="1864370" cy="4899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37"/>
              </a:lnSpc>
            </a:pPr>
            <a:r>
              <a:rPr lang="en-US" sz="3537" b="true">
                <a:solidFill>
                  <a:srgbClr val="C2C4B5"/>
                </a:solidFill>
                <a:latin typeface="Arimo Bold"/>
                <a:ea typeface="Arimo Bold"/>
                <a:cs typeface="Arimo Bold"/>
                <a:sym typeface="Arimo Bold"/>
              </a:rPr>
              <a:t>90.8%</a:t>
            </a:r>
          </a:p>
        </p:txBody>
      </p:sp>
      <p:grpSp>
        <p:nvGrpSpPr>
          <p:cNvPr name="Group 9" id="9"/>
          <p:cNvGrpSpPr>
            <a:grpSpLocks noChangeAspect="true"/>
          </p:cNvGrpSpPr>
          <p:nvPr/>
        </p:nvGrpSpPr>
        <p:grpSpPr>
          <a:xfrm rot="0">
            <a:off x="2728020" y="1763465"/>
            <a:ext cx="2273796" cy="2273796"/>
            <a:chOff x="0" y="0"/>
            <a:chExt cx="3031728" cy="3031728"/>
          </a:xfrm>
        </p:grpSpPr>
        <p:sp>
          <p:nvSpPr>
            <p:cNvPr name="Freeform 10" id="10" descr="preencoded.png"/>
            <p:cNvSpPr/>
            <p:nvPr/>
          </p:nvSpPr>
          <p:spPr>
            <a:xfrm flipH="false" flipV="false" rot="0">
              <a:off x="0" y="0"/>
              <a:ext cx="3031744" cy="3031744"/>
            </a:xfrm>
            <a:custGeom>
              <a:avLst/>
              <a:gdLst/>
              <a:ahLst/>
              <a:cxnLst/>
              <a:rect r="r" b="b" t="t" l="l"/>
              <a:pathLst>
                <a:path h="3031744" w="3031744">
                  <a:moveTo>
                    <a:pt x="0" y="0"/>
                  </a:moveTo>
                  <a:lnTo>
                    <a:pt x="3031744" y="0"/>
                  </a:lnTo>
                  <a:lnTo>
                    <a:pt x="3031744" y="3031744"/>
                  </a:lnTo>
                  <a:lnTo>
                    <a:pt x="0" y="30317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2917478" y="4207520"/>
            <a:ext cx="1894731" cy="3271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69"/>
              </a:lnSpc>
            </a:pPr>
            <a:r>
              <a:rPr lang="en-US" sz="2037" b="true">
                <a:solidFill>
                  <a:srgbClr val="C2C4B5"/>
                </a:solidFill>
                <a:latin typeface="Arimo Bold"/>
                <a:ea typeface="Arimo Bold"/>
                <a:cs typeface="Arimo Bold"/>
                <a:sym typeface="Arimo Bold"/>
              </a:rPr>
              <a:t>R² Score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30424" y="4548187"/>
            <a:ext cx="6668989" cy="333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22"/>
              </a:lnSpc>
            </a:pPr>
            <a:r>
              <a:rPr lang="en-US" sz="1787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Excellent predictive power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932659" y="6193483"/>
            <a:ext cx="1864370" cy="4899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37"/>
              </a:lnSpc>
            </a:pPr>
            <a:r>
              <a:rPr lang="en-US" sz="3537" b="true">
                <a:solidFill>
                  <a:srgbClr val="C2C4B5"/>
                </a:solidFill>
                <a:latin typeface="Arimo Bold"/>
                <a:ea typeface="Arimo Bold"/>
                <a:cs typeface="Arimo Bold"/>
                <a:sym typeface="Arimo Bold"/>
              </a:rPr>
              <a:t>8.3%</a:t>
            </a:r>
          </a:p>
        </p:txBody>
      </p:sp>
      <p:grpSp>
        <p:nvGrpSpPr>
          <p:cNvPr name="Group 14" id="14"/>
          <p:cNvGrpSpPr>
            <a:grpSpLocks noChangeAspect="true"/>
          </p:cNvGrpSpPr>
          <p:nvPr/>
        </p:nvGrpSpPr>
        <p:grpSpPr>
          <a:xfrm rot="0">
            <a:off x="2728020" y="5198417"/>
            <a:ext cx="2273796" cy="2273796"/>
            <a:chOff x="0" y="0"/>
            <a:chExt cx="3031728" cy="3031728"/>
          </a:xfrm>
        </p:grpSpPr>
        <p:sp>
          <p:nvSpPr>
            <p:cNvPr name="Freeform 15" id="15" descr="preencoded.png"/>
            <p:cNvSpPr/>
            <p:nvPr/>
          </p:nvSpPr>
          <p:spPr>
            <a:xfrm flipH="false" flipV="false" rot="0">
              <a:off x="0" y="0"/>
              <a:ext cx="3031744" cy="3031744"/>
            </a:xfrm>
            <a:custGeom>
              <a:avLst/>
              <a:gdLst/>
              <a:ahLst/>
              <a:cxnLst/>
              <a:rect r="r" b="b" t="t" l="l"/>
              <a:pathLst>
                <a:path h="3031744" w="3031744">
                  <a:moveTo>
                    <a:pt x="0" y="0"/>
                  </a:moveTo>
                  <a:lnTo>
                    <a:pt x="3031744" y="0"/>
                  </a:lnTo>
                  <a:lnTo>
                    <a:pt x="3031744" y="3031744"/>
                  </a:lnTo>
                  <a:lnTo>
                    <a:pt x="0" y="30317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2917478" y="7642473"/>
            <a:ext cx="1894731" cy="3271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69"/>
              </a:lnSpc>
            </a:pPr>
            <a:r>
              <a:rPr lang="en-US" sz="2037" b="true">
                <a:solidFill>
                  <a:srgbClr val="C2C4B5"/>
                </a:solidFill>
                <a:latin typeface="Arimo Bold"/>
                <a:ea typeface="Arimo Bold"/>
                <a:cs typeface="Arimo Bold"/>
                <a:sym typeface="Arimo Bold"/>
              </a:rPr>
              <a:t>MAPE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530424" y="7983140"/>
            <a:ext cx="6668989" cy="333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22"/>
              </a:lnSpc>
            </a:pPr>
            <a:r>
              <a:rPr lang="en-US" sz="1787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Mean absolute percentage error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530424" y="8396139"/>
            <a:ext cx="6668989" cy="348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69576" indent="-134788" lvl="1">
              <a:lnSpc>
                <a:spcPts val="2822"/>
              </a:lnSpc>
              <a:buFont typeface="Arial"/>
              <a:buChar char="•"/>
            </a:pPr>
            <a:r>
              <a:rPr lang="en-US" b="true" sz="1787">
                <a:solidFill>
                  <a:srgbClr val="C2C4B5"/>
                </a:solidFill>
                <a:latin typeface="Bitter Bold"/>
                <a:ea typeface="Bitter Bold"/>
                <a:cs typeface="Bitter Bold"/>
                <a:sym typeface="Bitter Bold"/>
              </a:rPr>
              <a:t>MAE:</a:t>
            </a:r>
            <a:r>
              <a:rPr lang="en-US" sz="1787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 ₹45,234 (average error)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530424" y="8691711"/>
            <a:ext cx="6668989" cy="348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69576" indent="-134788" lvl="1">
              <a:lnSpc>
                <a:spcPts val="2822"/>
              </a:lnSpc>
              <a:buFont typeface="Arial"/>
              <a:buChar char="•"/>
            </a:pPr>
            <a:r>
              <a:rPr lang="en-US" b="true" sz="1787">
                <a:solidFill>
                  <a:srgbClr val="C2C4B5"/>
                </a:solidFill>
                <a:latin typeface="Bitter Bold"/>
                <a:ea typeface="Bitter Bold"/>
                <a:cs typeface="Bitter Bold"/>
                <a:sym typeface="Bitter Bold"/>
              </a:rPr>
              <a:t>RMSE:</a:t>
            </a:r>
            <a:r>
              <a:rPr lang="en-US" sz="1787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 ₹67,891 (root mean square error)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7578626" y="1242417"/>
            <a:ext cx="7551997" cy="3851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2349" b="true">
                <a:solidFill>
                  <a:srgbClr val="E1E5CD"/>
                </a:solidFill>
                <a:latin typeface="Arimo Bold"/>
                <a:ea typeface="Arimo Bold"/>
                <a:cs typeface="Arimo Bold"/>
                <a:sym typeface="Arimo Bold"/>
              </a:rPr>
              <a:t>Performance by Price Range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7573864" y="1720900"/>
            <a:ext cx="10197853" cy="2246114"/>
            <a:chOff x="0" y="0"/>
            <a:chExt cx="13597137" cy="2994818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3597128" cy="2994787"/>
            </a:xfrm>
            <a:custGeom>
              <a:avLst/>
              <a:gdLst/>
              <a:ahLst/>
              <a:cxnLst/>
              <a:rect r="r" b="b" t="t" l="l"/>
              <a:pathLst>
                <a:path h="2994787" w="13597128">
                  <a:moveTo>
                    <a:pt x="0" y="36703"/>
                  </a:moveTo>
                  <a:cubicBezTo>
                    <a:pt x="0" y="16383"/>
                    <a:pt x="16510" y="0"/>
                    <a:pt x="36830" y="0"/>
                  </a:cubicBezTo>
                  <a:lnTo>
                    <a:pt x="13560298" y="0"/>
                  </a:lnTo>
                  <a:lnTo>
                    <a:pt x="13560298" y="6350"/>
                  </a:lnTo>
                  <a:lnTo>
                    <a:pt x="13560298" y="0"/>
                  </a:lnTo>
                  <a:cubicBezTo>
                    <a:pt x="13580618" y="0"/>
                    <a:pt x="13597128" y="16383"/>
                    <a:pt x="13597128" y="36703"/>
                  </a:cubicBezTo>
                  <a:lnTo>
                    <a:pt x="13590778" y="36703"/>
                  </a:lnTo>
                  <a:lnTo>
                    <a:pt x="13597128" y="36703"/>
                  </a:lnTo>
                  <a:lnTo>
                    <a:pt x="13597128" y="2958084"/>
                  </a:lnTo>
                  <a:lnTo>
                    <a:pt x="13590778" y="2958084"/>
                  </a:lnTo>
                  <a:lnTo>
                    <a:pt x="13597128" y="2958084"/>
                  </a:lnTo>
                  <a:cubicBezTo>
                    <a:pt x="13597128" y="2978404"/>
                    <a:pt x="13580618" y="2994787"/>
                    <a:pt x="13560298" y="2994787"/>
                  </a:cubicBezTo>
                  <a:lnTo>
                    <a:pt x="13560298" y="2988437"/>
                  </a:lnTo>
                  <a:lnTo>
                    <a:pt x="13560298" y="2994787"/>
                  </a:lnTo>
                  <a:lnTo>
                    <a:pt x="36830" y="2994787"/>
                  </a:lnTo>
                  <a:lnTo>
                    <a:pt x="36830" y="2988437"/>
                  </a:lnTo>
                  <a:lnTo>
                    <a:pt x="36830" y="2994787"/>
                  </a:lnTo>
                  <a:cubicBezTo>
                    <a:pt x="16510" y="2994787"/>
                    <a:pt x="0" y="2978404"/>
                    <a:pt x="0" y="2958084"/>
                  </a:cubicBezTo>
                  <a:lnTo>
                    <a:pt x="0" y="36703"/>
                  </a:lnTo>
                  <a:lnTo>
                    <a:pt x="6350" y="36703"/>
                  </a:lnTo>
                  <a:lnTo>
                    <a:pt x="0" y="36703"/>
                  </a:lnTo>
                  <a:moveTo>
                    <a:pt x="12700" y="36703"/>
                  </a:moveTo>
                  <a:lnTo>
                    <a:pt x="12700" y="2958084"/>
                  </a:lnTo>
                  <a:lnTo>
                    <a:pt x="6350" y="2958084"/>
                  </a:lnTo>
                  <a:lnTo>
                    <a:pt x="12700" y="2958084"/>
                  </a:lnTo>
                  <a:cubicBezTo>
                    <a:pt x="12700" y="2971292"/>
                    <a:pt x="23495" y="2982087"/>
                    <a:pt x="36830" y="2982087"/>
                  </a:cubicBezTo>
                  <a:lnTo>
                    <a:pt x="13560298" y="2982087"/>
                  </a:lnTo>
                  <a:cubicBezTo>
                    <a:pt x="13573633" y="2982087"/>
                    <a:pt x="13584428" y="2971292"/>
                    <a:pt x="13584428" y="2958084"/>
                  </a:cubicBezTo>
                  <a:lnTo>
                    <a:pt x="13584428" y="36703"/>
                  </a:lnTo>
                  <a:cubicBezTo>
                    <a:pt x="13584428" y="23495"/>
                    <a:pt x="13573633" y="12700"/>
                    <a:pt x="13560298" y="12700"/>
                  </a:cubicBezTo>
                  <a:lnTo>
                    <a:pt x="36830" y="12700"/>
                  </a:lnTo>
                  <a:lnTo>
                    <a:pt x="36830" y="6350"/>
                  </a:lnTo>
                  <a:lnTo>
                    <a:pt x="36830" y="12700"/>
                  </a:lnTo>
                  <a:cubicBezTo>
                    <a:pt x="23495" y="12700"/>
                    <a:pt x="12700" y="23495"/>
                    <a:pt x="12700" y="36703"/>
                  </a:cubicBezTo>
                  <a:close/>
                </a:path>
              </a:pathLst>
            </a:custGeom>
            <a:solidFill>
              <a:srgbClr val="FFFFFF">
                <a:alpha val="5490"/>
              </a:srgbClr>
            </a:solidFill>
          </p:spPr>
        </p:sp>
      </p:grpSp>
      <p:grpSp>
        <p:nvGrpSpPr>
          <p:cNvPr name="Group 23" id="23"/>
          <p:cNvGrpSpPr/>
          <p:nvPr/>
        </p:nvGrpSpPr>
        <p:grpSpPr>
          <a:xfrm rot="0">
            <a:off x="7588151" y="1735188"/>
            <a:ext cx="10169277" cy="443507"/>
            <a:chOff x="0" y="0"/>
            <a:chExt cx="13559037" cy="591343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3559028" cy="591312"/>
            </a:xfrm>
            <a:custGeom>
              <a:avLst/>
              <a:gdLst/>
              <a:ahLst/>
              <a:cxnLst/>
              <a:rect r="r" b="b" t="t" l="l"/>
              <a:pathLst>
                <a:path h="591312" w="13559028">
                  <a:moveTo>
                    <a:pt x="0" y="0"/>
                  </a:moveTo>
                  <a:lnTo>
                    <a:pt x="13559028" y="0"/>
                  </a:lnTo>
                  <a:lnTo>
                    <a:pt x="13559028" y="591312"/>
                  </a:lnTo>
                  <a:lnTo>
                    <a:pt x="0" y="591312"/>
                  </a:lnTo>
                  <a:close/>
                </a:path>
              </a:pathLst>
            </a:custGeom>
            <a:solidFill>
              <a:srgbClr val="FFFFFF">
                <a:alpha val="0"/>
              </a:srgbClr>
            </a:solidFill>
          </p:spPr>
        </p:sp>
      </p:grpSp>
      <p:sp>
        <p:nvSpPr>
          <p:cNvPr name="TextBox 25" id="25"/>
          <p:cNvSpPr txBox="true"/>
          <p:nvPr/>
        </p:nvSpPr>
        <p:spPr>
          <a:xfrm rot="0">
            <a:off x="7739955" y="1768971"/>
            <a:ext cx="3251448" cy="348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22"/>
              </a:lnSpc>
            </a:pPr>
            <a:r>
              <a:rPr lang="en-US" sz="1787" b="true">
                <a:solidFill>
                  <a:srgbClr val="C2C4B5"/>
                </a:solidFill>
                <a:latin typeface="Bitter Bold"/>
                <a:ea typeface="Bitter Bold"/>
                <a:cs typeface="Bitter Bold"/>
                <a:sym typeface="Bitter Bold"/>
              </a:rPr>
              <a:t>Price Range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1303942" y="1768971"/>
            <a:ext cx="1721197" cy="348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22"/>
              </a:lnSpc>
            </a:pPr>
            <a:r>
              <a:rPr lang="en-US" sz="1787" b="true">
                <a:solidFill>
                  <a:srgbClr val="C2C4B5"/>
                </a:solidFill>
                <a:latin typeface="Bitter Bold"/>
                <a:ea typeface="Bitter Bold"/>
                <a:cs typeface="Bitter Bold"/>
                <a:sym typeface="Bitter Bold"/>
              </a:rPr>
              <a:t>Samples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3337679" y="1768971"/>
            <a:ext cx="2229742" cy="348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22"/>
              </a:lnSpc>
            </a:pPr>
            <a:r>
              <a:rPr lang="en-US" sz="1787" b="true">
                <a:solidFill>
                  <a:srgbClr val="C2C4B5"/>
                </a:solidFill>
                <a:latin typeface="Bitter Bold"/>
                <a:ea typeface="Bitter Bold"/>
                <a:cs typeface="Bitter Bold"/>
                <a:sym typeface="Bitter Bold"/>
              </a:rPr>
              <a:t>MAE (₹)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5879961" y="1768971"/>
            <a:ext cx="1725960" cy="348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22"/>
              </a:lnSpc>
            </a:pPr>
            <a:r>
              <a:rPr lang="en-US" sz="1787" b="true">
                <a:solidFill>
                  <a:srgbClr val="C2C4B5"/>
                </a:solidFill>
                <a:latin typeface="Bitter Bold"/>
                <a:ea typeface="Bitter Bold"/>
                <a:cs typeface="Bitter Bold"/>
                <a:sym typeface="Bitter Bold"/>
              </a:rPr>
              <a:t>R² Score</a:t>
            </a:r>
          </a:p>
        </p:txBody>
      </p:sp>
      <p:grpSp>
        <p:nvGrpSpPr>
          <p:cNvPr name="Group 29" id="29"/>
          <p:cNvGrpSpPr/>
          <p:nvPr/>
        </p:nvGrpSpPr>
        <p:grpSpPr>
          <a:xfrm rot="0">
            <a:off x="7588151" y="2178695"/>
            <a:ext cx="10169277" cy="443507"/>
            <a:chOff x="0" y="0"/>
            <a:chExt cx="13559037" cy="591343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13559028" cy="591312"/>
            </a:xfrm>
            <a:custGeom>
              <a:avLst/>
              <a:gdLst/>
              <a:ahLst/>
              <a:cxnLst/>
              <a:rect r="r" b="b" t="t" l="l"/>
              <a:pathLst>
                <a:path h="591312" w="13559028">
                  <a:moveTo>
                    <a:pt x="0" y="0"/>
                  </a:moveTo>
                  <a:lnTo>
                    <a:pt x="13559028" y="0"/>
                  </a:lnTo>
                  <a:lnTo>
                    <a:pt x="13559028" y="591312"/>
                  </a:lnTo>
                  <a:lnTo>
                    <a:pt x="0" y="59131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name="TextBox 31" id="31"/>
          <p:cNvSpPr txBox="true"/>
          <p:nvPr/>
        </p:nvSpPr>
        <p:spPr>
          <a:xfrm rot="0">
            <a:off x="7739955" y="2212479"/>
            <a:ext cx="3251448" cy="333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22"/>
              </a:lnSpc>
            </a:pPr>
            <a:r>
              <a:rPr lang="en-US" sz="1787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Budget (&lt;3L)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1303942" y="2212479"/>
            <a:ext cx="1721197" cy="333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22"/>
              </a:lnSpc>
            </a:pPr>
            <a:r>
              <a:rPr lang="en-US" sz="1787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35%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3337679" y="2212479"/>
            <a:ext cx="2229742" cy="333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22"/>
              </a:lnSpc>
            </a:pPr>
            <a:r>
              <a:rPr lang="en-US" sz="1787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₹28,450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5879961" y="2212479"/>
            <a:ext cx="1725960" cy="333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22"/>
              </a:lnSpc>
            </a:pPr>
            <a:r>
              <a:rPr lang="en-US" sz="1787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0.887</a:t>
            </a:r>
          </a:p>
        </p:txBody>
      </p:sp>
      <p:grpSp>
        <p:nvGrpSpPr>
          <p:cNvPr name="Group 35" id="35"/>
          <p:cNvGrpSpPr/>
          <p:nvPr/>
        </p:nvGrpSpPr>
        <p:grpSpPr>
          <a:xfrm rot="0">
            <a:off x="7588151" y="2622202"/>
            <a:ext cx="10169277" cy="443508"/>
            <a:chOff x="0" y="0"/>
            <a:chExt cx="13559037" cy="591343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13559028" cy="591312"/>
            </a:xfrm>
            <a:custGeom>
              <a:avLst/>
              <a:gdLst/>
              <a:ahLst/>
              <a:cxnLst/>
              <a:rect r="r" b="b" t="t" l="l"/>
              <a:pathLst>
                <a:path h="591312" w="13559028">
                  <a:moveTo>
                    <a:pt x="0" y="0"/>
                  </a:moveTo>
                  <a:lnTo>
                    <a:pt x="13559028" y="0"/>
                  </a:lnTo>
                  <a:lnTo>
                    <a:pt x="13559028" y="591312"/>
                  </a:lnTo>
                  <a:lnTo>
                    <a:pt x="0" y="591312"/>
                  </a:lnTo>
                  <a:close/>
                </a:path>
              </a:pathLst>
            </a:custGeom>
            <a:solidFill>
              <a:srgbClr val="FFFFFF">
                <a:alpha val="0"/>
              </a:srgbClr>
            </a:solidFill>
          </p:spPr>
        </p:sp>
      </p:grpSp>
      <p:sp>
        <p:nvSpPr>
          <p:cNvPr name="TextBox 37" id="37"/>
          <p:cNvSpPr txBox="true"/>
          <p:nvPr/>
        </p:nvSpPr>
        <p:spPr>
          <a:xfrm rot="0">
            <a:off x="7739955" y="2655986"/>
            <a:ext cx="3251448" cy="333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22"/>
              </a:lnSpc>
            </a:pPr>
            <a:r>
              <a:rPr lang="en-US" sz="1787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Mid-Range (3-7L)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1303942" y="2655986"/>
            <a:ext cx="1721197" cy="333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22"/>
              </a:lnSpc>
            </a:pPr>
            <a:r>
              <a:rPr lang="en-US" sz="1787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42%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3337679" y="2655986"/>
            <a:ext cx="2229742" cy="333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22"/>
              </a:lnSpc>
            </a:pPr>
            <a:r>
              <a:rPr lang="en-US" sz="1787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₹52,120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5879961" y="2655986"/>
            <a:ext cx="1725960" cy="333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22"/>
              </a:lnSpc>
            </a:pPr>
            <a:r>
              <a:rPr lang="en-US" sz="1787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0.925</a:t>
            </a:r>
          </a:p>
        </p:txBody>
      </p:sp>
      <p:grpSp>
        <p:nvGrpSpPr>
          <p:cNvPr name="Group 41" id="41"/>
          <p:cNvGrpSpPr/>
          <p:nvPr/>
        </p:nvGrpSpPr>
        <p:grpSpPr>
          <a:xfrm rot="0">
            <a:off x="7588151" y="3065710"/>
            <a:ext cx="10169277" cy="443508"/>
            <a:chOff x="0" y="0"/>
            <a:chExt cx="13559037" cy="591343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13559028" cy="591312"/>
            </a:xfrm>
            <a:custGeom>
              <a:avLst/>
              <a:gdLst/>
              <a:ahLst/>
              <a:cxnLst/>
              <a:rect r="r" b="b" t="t" l="l"/>
              <a:pathLst>
                <a:path h="591312" w="13559028">
                  <a:moveTo>
                    <a:pt x="0" y="0"/>
                  </a:moveTo>
                  <a:lnTo>
                    <a:pt x="13559028" y="0"/>
                  </a:lnTo>
                  <a:lnTo>
                    <a:pt x="13559028" y="591312"/>
                  </a:lnTo>
                  <a:lnTo>
                    <a:pt x="0" y="59131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name="TextBox 43" id="43"/>
          <p:cNvSpPr txBox="true"/>
          <p:nvPr/>
        </p:nvSpPr>
        <p:spPr>
          <a:xfrm rot="0">
            <a:off x="7739955" y="3099495"/>
            <a:ext cx="3251448" cy="333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22"/>
              </a:lnSpc>
            </a:pPr>
            <a:r>
              <a:rPr lang="en-US" sz="1787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Premium (7-15L)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11303942" y="3099495"/>
            <a:ext cx="1721197" cy="333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22"/>
              </a:lnSpc>
            </a:pPr>
            <a:r>
              <a:rPr lang="en-US" sz="1787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18%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13337679" y="3099495"/>
            <a:ext cx="2229742" cy="333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22"/>
              </a:lnSpc>
            </a:pPr>
            <a:r>
              <a:rPr lang="en-US" sz="1787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₹89,340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15879961" y="3099495"/>
            <a:ext cx="1725960" cy="333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22"/>
              </a:lnSpc>
            </a:pPr>
            <a:r>
              <a:rPr lang="en-US" sz="1787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0.891</a:t>
            </a:r>
          </a:p>
        </p:txBody>
      </p:sp>
      <p:grpSp>
        <p:nvGrpSpPr>
          <p:cNvPr name="Group 47" id="47"/>
          <p:cNvGrpSpPr/>
          <p:nvPr/>
        </p:nvGrpSpPr>
        <p:grpSpPr>
          <a:xfrm rot="0">
            <a:off x="7588151" y="3509219"/>
            <a:ext cx="10169277" cy="443508"/>
            <a:chOff x="0" y="0"/>
            <a:chExt cx="13559037" cy="591343"/>
          </a:xfrm>
        </p:grpSpPr>
        <p:sp>
          <p:nvSpPr>
            <p:cNvPr name="Freeform 48" id="48"/>
            <p:cNvSpPr/>
            <p:nvPr/>
          </p:nvSpPr>
          <p:spPr>
            <a:xfrm flipH="false" flipV="false" rot="0">
              <a:off x="0" y="0"/>
              <a:ext cx="13559028" cy="591312"/>
            </a:xfrm>
            <a:custGeom>
              <a:avLst/>
              <a:gdLst/>
              <a:ahLst/>
              <a:cxnLst/>
              <a:rect r="r" b="b" t="t" l="l"/>
              <a:pathLst>
                <a:path h="591312" w="13559028">
                  <a:moveTo>
                    <a:pt x="0" y="0"/>
                  </a:moveTo>
                  <a:lnTo>
                    <a:pt x="13559028" y="0"/>
                  </a:lnTo>
                  <a:lnTo>
                    <a:pt x="13559028" y="591312"/>
                  </a:lnTo>
                  <a:lnTo>
                    <a:pt x="0" y="591312"/>
                  </a:lnTo>
                  <a:close/>
                </a:path>
              </a:pathLst>
            </a:custGeom>
            <a:solidFill>
              <a:srgbClr val="FFFFFF">
                <a:alpha val="0"/>
              </a:srgbClr>
            </a:solidFill>
          </p:spPr>
        </p:sp>
      </p:grpSp>
      <p:sp>
        <p:nvSpPr>
          <p:cNvPr name="TextBox 49" id="49"/>
          <p:cNvSpPr txBox="true"/>
          <p:nvPr/>
        </p:nvSpPr>
        <p:spPr>
          <a:xfrm rot="0">
            <a:off x="7739955" y="3543003"/>
            <a:ext cx="3251448" cy="333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22"/>
              </a:lnSpc>
            </a:pPr>
            <a:r>
              <a:rPr lang="en-US" sz="1787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Luxury (&gt;15L)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11303942" y="3543003"/>
            <a:ext cx="1721197" cy="333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22"/>
              </a:lnSpc>
            </a:pPr>
            <a:r>
              <a:rPr lang="en-US" sz="1787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5%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13337679" y="3543003"/>
            <a:ext cx="2229742" cy="333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22"/>
              </a:lnSpc>
            </a:pPr>
            <a:r>
              <a:rPr lang="en-US" sz="1787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₹145,670</a:t>
            </a:r>
          </a:p>
        </p:txBody>
      </p:sp>
      <p:sp>
        <p:nvSpPr>
          <p:cNvPr name="TextBox 52" id="52"/>
          <p:cNvSpPr txBox="true"/>
          <p:nvPr/>
        </p:nvSpPr>
        <p:spPr>
          <a:xfrm rot="0">
            <a:off x="15879961" y="3543003"/>
            <a:ext cx="1725960" cy="333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22"/>
              </a:lnSpc>
            </a:pPr>
            <a:r>
              <a:rPr lang="en-US" sz="1787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0.852</a:t>
            </a:r>
          </a:p>
        </p:txBody>
      </p:sp>
      <p:grpSp>
        <p:nvGrpSpPr>
          <p:cNvPr name="Group 53" id="53"/>
          <p:cNvGrpSpPr/>
          <p:nvPr/>
        </p:nvGrpSpPr>
        <p:grpSpPr>
          <a:xfrm rot="0">
            <a:off x="530424" y="9224367"/>
            <a:ext cx="17227154" cy="643979"/>
            <a:chOff x="0" y="0"/>
            <a:chExt cx="22969538" cy="858638"/>
          </a:xfrm>
        </p:grpSpPr>
        <p:sp>
          <p:nvSpPr>
            <p:cNvPr name="Freeform 54" id="54"/>
            <p:cNvSpPr/>
            <p:nvPr/>
          </p:nvSpPr>
          <p:spPr>
            <a:xfrm flipH="false" flipV="false" rot="0">
              <a:off x="0" y="0"/>
              <a:ext cx="22969601" cy="858647"/>
            </a:xfrm>
            <a:custGeom>
              <a:avLst/>
              <a:gdLst/>
              <a:ahLst/>
              <a:cxnLst/>
              <a:rect r="r" b="b" t="t" l="l"/>
              <a:pathLst>
                <a:path h="858647" w="22969601">
                  <a:moveTo>
                    <a:pt x="0" y="30353"/>
                  </a:moveTo>
                  <a:cubicBezTo>
                    <a:pt x="0" y="13589"/>
                    <a:pt x="13589" y="0"/>
                    <a:pt x="30353" y="0"/>
                  </a:cubicBezTo>
                  <a:lnTo>
                    <a:pt x="22939248" y="0"/>
                  </a:lnTo>
                  <a:cubicBezTo>
                    <a:pt x="22956013" y="0"/>
                    <a:pt x="22969601" y="13589"/>
                    <a:pt x="22969601" y="30353"/>
                  </a:cubicBezTo>
                  <a:lnTo>
                    <a:pt x="22969601" y="828294"/>
                  </a:lnTo>
                  <a:cubicBezTo>
                    <a:pt x="22969601" y="845058"/>
                    <a:pt x="22956013" y="858647"/>
                    <a:pt x="22939248" y="858647"/>
                  </a:cubicBezTo>
                  <a:lnTo>
                    <a:pt x="30353" y="858647"/>
                  </a:lnTo>
                  <a:cubicBezTo>
                    <a:pt x="13589" y="858647"/>
                    <a:pt x="0" y="845058"/>
                    <a:pt x="0" y="828294"/>
                  </a:cubicBezTo>
                  <a:close/>
                </a:path>
              </a:pathLst>
            </a:custGeom>
            <a:solidFill>
              <a:srgbClr val="2A2C20"/>
            </a:solidFill>
          </p:spPr>
        </p:sp>
      </p:grpSp>
      <p:grpSp>
        <p:nvGrpSpPr>
          <p:cNvPr name="Group 55" id="55"/>
          <p:cNvGrpSpPr>
            <a:grpSpLocks noChangeAspect="true"/>
          </p:cNvGrpSpPr>
          <p:nvPr/>
        </p:nvGrpSpPr>
        <p:grpSpPr>
          <a:xfrm rot="0">
            <a:off x="681930" y="9452521"/>
            <a:ext cx="189459" cy="151508"/>
            <a:chOff x="0" y="0"/>
            <a:chExt cx="252612" cy="202010"/>
          </a:xfrm>
        </p:grpSpPr>
        <p:sp>
          <p:nvSpPr>
            <p:cNvPr name="Freeform 56" id="56" descr="preencoded.png"/>
            <p:cNvSpPr/>
            <p:nvPr/>
          </p:nvSpPr>
          <p:spPr>
            <a:xfrm flipH="false" flipV="false" rot="0">
              <a:off x="0" y="0"/>
              <a:ext cx="252603" cy="202057"/>
            </a:xfrm>
            <a:custGeom>
              <a:avLst/>
              <a:gdLst/>
              <a:ahLst/>
              <a:cxnLst/>
              <a:rect r="r" b="b" t="t" l="l"/>
              <a:pathLst>
                <a:path h="202057" w="252603">
                  <a:moveTo>
                    <a:pt x="0" y="0"/>
                  </a:moveTo>
                  <a:lnTo>
                    <a:pt x="252603" y="0"/>
                  </a:lnTo>
                  <a:lnTo>
                    <a:pt x="252603" y="202057"/>
                  </a:lnTo>
                  <a:lnTo>
                    <a:pt x="0" y="2020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-19" r="-3" b="3"/>
              </a:stretch>
            </a:blipFill>
          </p:spPr>
        </p:sp>
      </p:grpSp>
      <p:sp>
        <p:nvSpPr>
          <p:cNvPr name="TextBox 57" id="57"/>
          <p:cNvSpPr txBox="true"/>
          <p:nvPr/>
        </p:nvSpPr>
        <p:spPr>
          <a:xfrm rot="0">
            <a:off x="1022896" y="9347001"/>
            <a:ext cx="16583174" cy="333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22"/>
              </a:lnSpc>
            </a:pPr>
            <a:r>
              <a:rPr lang="en-US" sz="1787">
                <a:solidFill>
                  <a:srgbClr val="FFFFFF"/>
                </a:solidFill>
                <a:latin typeface="Bitter"/>
                <a:ea typeface="Bitter"/>
                <a:cs typeface="Bitter"/>
                <a:sym typeface="Bitter"/>
              </a:rPr>
              <a:t>Best performance on mid-range vehicles with consistent accuracy across all price segments and strong generalization to unseen data.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B1012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C1D1F"/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1305134" y="0"/>
            <a:ext cx="7200900" cy="10287000"/>
            <a:chOff x="0" y="0"/>
            <a:chExt cx="9601200" cy="13716000"/>
          </a:xfrm>
        </p:grpSpPr>
        <p:sp>
          <p:nvSpPr>
            <p:cNvPr name="Freeform 7" id="7" descr="preencoded.png"/>
            <p:cNvSpPr/>
            <p:nvPr/>
          </p:nvSpPr>
          <p:spPr>
            <a:xfrm flipH="false" flipV="false" rot="0">
              <a:off x="0" y="0"/>
              <a:ext cx="96012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9601200">
                  <a:moveTo>
                    <a:pt x="0" y="0"/>
                  </a:moveTo>
                  <a:lnTo>
                    <a:pt x="9601200" y="0"/>
                  </a:lnTo>
                  <a:lnTo>
                    <a:pt x="96012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772566" y="742653"/>
            <a:ext cx="9174494" cy="7443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48"/>
              </a:lnSpc>
            </a:pPr>
            <a:r>
              <a:rPr lang="en-US" sz="4612" b="true">
                <a:solidFill>
                  <a:srgbClr val="E1E5CD"/>
                </a:solidFill>
                <a:latin typeface="Arimo Bold"/>
                <a:ea typeface="Arimo Bold"/>
                <a:cs typeface="Arimo Bold"/>
                <a:sym typeface="Arimo Bold"/>
              </a:rPr>
              <a:t>Production Deployment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72566" y="1520726"/>
            <a:ext cx="4415135" cy="6122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88"/>
              </a:lnSpc>
            </a:pPr>
            <a:r>
              <a:rPr lang="en-US" sz="3737" b="true">
                <a:solidFill>
                  <a:srgbClr val="E1E5CD"/>
                </a:solidFill>
                <a:latin typeface="Arimo Bold"/>
                <a:ea typeface="Arimo Bold"/>
                <a:cs typeface="Arimo Bold"/>
                <a:sym typeface="Arimo Bold"/>
              </a:rPr>
              <a:t>FastAPI REST API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72566" y="2643336"/>
            <a:ext cx="2759422" cy="3896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6"/>
              </a:lnSpc>
            </a:pPr>
            <a:r>
              <a:rPr lang="en-US" sz="2424" b="true">
                <a:solidFill>
                  <a:srgbClr val="E1E5CD"/>
                </a:solidFill>
                <a:latin typeface="Arimo Bold"/>
                <a:ea typeface="Arimo Bold"/>
                <a:cs typeface="Arimo Bold"/>
                <a:sym typeface="Arimo Bold"/>
              </a:rPr>
              <a:t>Endpoints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72566" y="3151734"/>
            <a:ext cx="6653139" cy="3868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99739" indent="-149869" lvl="1">
              <a:lnSpc>
                <a:spcPts val="3238"/>
              </a:lnSpc>
              <a:buFont typeface="Arial"/>
              <a:buChar char="•"/>
            </a:pPr>
            <a:r>
              <a:rPr lang="en-US" sz="1987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POST /predict - Single prediction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72566" y="3591520"/>
            <a:ext cx="5992156" cy="3868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99739" indent="-149869" lvl="1">
              <a:lnSpc>
                <a:spcPts val="3238"/>
              </a:lnSpc>
              <a:buFont typeface="Arial"/>
              <a:buChar char="•"/>
            </a:pPr>
            <a:r>
              <a:rPr lang="en-US" sz="1987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POST /predict/batch - Batch predictions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72566" y="4031308"/>
            <a:ext cx="5992156" cy="3868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99739" indent="-149869" lvl="1">
              <a:lnSpc>
                <a:spcPts val="3238"/>
              </a:lnSpc>
              <a:buFont typeface="Arial"/>
              <a:buChar char="•"/>
            </a:pPr>
            <a:r>
              <a:rPr lang="en-US" sz="1987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GET /health - Health check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72566" y="4471095"/>
            <a:ext cx="5483126" cy="3868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99739" indent="-149869" lvl="1">
              <a:lnSpc>
                <a:spcPts val="3238"/>
              </a:lnSpc>
              <a:buFont typeface="Arial"/>
              <a:buChar char="•"/>
            </a:pPr>
            <a:r>
              <a:rPr lang="en-US" sz="1987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GET /model/info - Model information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72566" y="4910881"/>
            <a:ext cx="4832002" cy="3868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99739" indent="-149869" lvl="1">
              <a:lnSpc>
                <a:spcPts val="3238"/>
              </a:lnSpc>
              <a:buFont typeface="Arial"/>
              <a:buChar char="•"/>
            </a:pPr>
            <a:r>
              <a:rPr lang="en-US" sz="1987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GET /metrics - Prometheus metrics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5993755" y="2643336"/>
            <a:ext cx="2759422" cy="3896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6"/>
              </a:lnSpc>
            </a:pPr>
            <a:r>
              <a:rPr lang="en-US" sz="2424" b="true">
                <a:solidFill>
                  <a:srgbClr val="E1E5CD"/>
                </a:solidFill>
                <a:latin typeface="Arimo Bold"/>
                <a:ea typeface="Arimo Bold"/>
                <a:cs typeface="Arimo Bold"/>
                <a:sym typeface="Arimo Bold"/>
              </a:rPr>
              <a:t>Features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5993755" y="3151734"/>
            <a:ext cx="6085609" cy="3868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99739" indent="-149869" lvl="1">
              <a:lnSpc>
                <a:spcPts val="3238"/>
              </a:lnSpc>
              <a:buFont typeface="Arial"/>
              <a:buChar char="•"/>
            </a:pPr>
            <a:r>
              <a:rPr lang="en-US" sz="1987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Request validation with Pydantic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5993755" y="3581995"/>
            <a:ext cx="6415170" cy="3868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99739" indent="-149869" lvl="1">
              <a:lnSpc>
                <a:spcPts val="3238"/>
              </a:lnSpc>
              <a:buFont typeface="Arial"/>
              <a:buChar char="•"/>
            </a:pPr>
            <a:r>
              <a:rPr lang="en-US" sz="1987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CORS support for cross-origin requests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5993755" y="4012258"/>
            <a:ext cx="4673204" cy="3868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99739" indent="-149869" lvl="1">
              <a:lnSpc>
                <a:spcPts val="3238"/>
              </a:lnSpc>
              <a:buFont typeface="Arial"/>
              <a:buChar char="•"/>
            </a:pPr>
            <a:r>
              <a:rPr lang="en-US" sz="1987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Rate limiting to prevent abuse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5993755" y="4442520"/>
            <a:ext cx="4673204" cy="3868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99739" indent="-149869" lvl="1">
              <a:lnSpc>
                <a:spcPts val="3238"/>
              </a:lnSpc>
              <a:buFont typeface="Arial"/>
              <a:buChar char="•"/>
            </a:pPr>
            <a:r>
              <a:rPr lang="en-US" sz="1987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Comprehensive error handling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5993755" y="4872781"/>
            <a:ext cx="4673204" cy="7964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99739" indent="-149869" lvl="1">
              <a:lnSpc>
                <a:spcPts val="3238"/>
              </a:lnSpc>
              <a:buFont typeface="Arial"/>
              <a:buChar char="•"/>
            </a:pPr>
            <a:r>
              <a:rPr lang="en-US" sz="1987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API documentation (OpenAPI/Swagger)</a:t>
            </a:r>
          </a:p>
        </p:txBody>
      </p:sp>
      <p:grpSp>
        <p:nvGrpSpPr>
          <p:cNvPr name="Group 22" id="22"/>
          <p:cNvGrpSpPr/>
          <p:nvPr/>
        </p:nvGrpSpPr>
        <p:grpSpPr>
          <a:xfrm rot="0">
            <a:off x="772566" y="5684639"/>
            <a:ext cx="4832002" cy="1718519"/>
            <a:chOff x="0" y="0"/>
            <a:chExt cx="6442670" cy="2291358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6442710" cy="2291461"/>
            </a:xfrm>
            <a:custGeom>
              <a:avLst/>
              <a:gdLst/>
              <a:ahLst/>
              <a:cxnLst/>
              <a:rect r="r" b="b" t="t" l="l"/>
              <a:pathLst>
                <a:path h="2291461" w="6442710">
                  <a:moveTo>
                    <a:pt x="0" y="44196"/>
                  </a:moveTo>
                  <a:cubicBezTo>
                    <a:pt x="0" y="19812"/>
                    <a:pt x="19812" y="0"/>
                    <a:pt x="44196" y="0"/>
                  </a:cubicBezTo>
                  <a:lnTo>
                    <a:pt x="6398514" y="0"/>
                  </a:lnTo>
                  <a:cubicBezTo>
                    <a:pt x="6422898" y="0"/>
                    <a:pt x="6442710" y="19812"/>
                    <a:pt x="6442710" y="44196"/>
                  </a:cubicBezTo>
                  <a:lnTo>
                    <a:pt x="6442710" y="2247265"/>
                  </a:lnTo>
                  <a:cubicBezTo>
                    <a:pt x="6442710" y="2271649"/>
                    <a:pt x="6422898" y="2291461"/>
                    <a:pt x="6398514" y="2291461"/>
                  </a:cubicBezTo>
                  <a:lnTo>
                    <a:pt x="44196" y="2291461"/>
                  </a:lnTo>
                  <a:cubicBezTo>
                    <a:pt x="19812" y="2291461"/>
                    <a:pt x="0" y="2271649"/>
                    <a:pt x="0" y="2247265"/>
                  </a:cubicBezTo>
                  <a:close/>
                </a:path>
              </a:pathLst>
            </a:custGeom>
            <a:solidFill>
              <a:srgbClr val="3B3C3E"/>
            </a:solidFill>
          </p:spPr>
        </p:sp>
      </p:grpSp>
      <p:sp>
        <p:nvSpPr>
          <p:cNvPr name="TextBox 24" id="24"/>
          <p:cNvSpPr txBox="true"/>
          <p:nvPr/>
        </p:nvSpPr>
        <p:spPr>
          <a:xfrm rot="0">
            <a:off x="993279" y="5876776"/>
            <a:ext cx="2759422" cy="3896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6"/>
              </a:lnSpc>
            </a:pPr>
            <a:r>
              <a:rPr lang="en-US" sz="2424" b="true">
                <a:solidFill>
                  <a:srgbClr val="C2C4B5"/>
                </a:solidFill>
                <a:latin typeface="Arimo Bold"/>
                <a:ea typeface="Arimo Bold"/>
                <a:cs typeface="Arimo Bold"/>
                <a:sym typeface="Arimo Bold"/>
              </a:rPr>
              <a:t>Docker</a:t>
            </a:r>
          </a:p>
        </p:txBody>
      </p:sp>
      <p:grpSp>
        <p:nvGrpSpPr>
          <p:cNvPr name="Group 25" id="25"/>
          <p:cNvGrpSpPr/>
          <p:nvPr/>
        </p:nvGrpSpPr>
        <p:grpSpPr>
          <a:xfrm rot="0">
            <a:off x="993279" y="6498431"/>
            <a:ext cx="4390579" cy="684014"/>
            <a:chOff x="0" y="0"/>
            <a:chExt cx="5854105" cy="912018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5854192" cy="912114"/>
            </a:xfrm>
            <a:custGeom>
              <a:avLst/>
              <a:gdLst/>
              <a:ahLst/>
              <a:cxnLst/>
              <a:rect r="r" b="b" t="t" l="l"/>
              <a:pathLst>
                <a:path h="912114" w="5854192">
                  <a:moveTo>
                    <a:pt x="0" y="44196"/>
                  </a:moveTo>
                  <a:cubicBezTo>
                    <a:pt x="0" y="19812"/>
                    <a:pt x="19812" y="0"/>
                    <a:pt x="44196" y="0"/>
                  </a:cubicBezTo>
                  <a:lnTo>
                    <a:pt x="5809996" y="0"/>
                  </a:lnTo>
                  <a:cubicBezTo>
                    <a:pt x="5834380" y="0"/>
                    <a:pt x="5854192" y="19812"/>
                    <a:pt x="5854192" y="44196"/>
                  </a:cubicBezTo>
                  <a:lnTo>
                    <a:pt x="5854192" y="867918"/>
                  </a:lnTo>
                  <a:cubicBezTo>
                    <a:pt x="5854192" y="892302"/>
                    <a:pt x="5834380" y="912114"/>
                    <a:pt x="5809996" y="912114"/>
                  </a:cubicBezTo>
                  <a:lnTo>
                    <a:pt x="44196" y="912114"/>
                  </a:lnTo>
                  <a:cubicBezTo>
                    <a:pt x="19812" y="911987"/>
                    <a:pt x="0" y="892302"/>
                    <a:pt x="0" y="867918"/>
                  </a:cubicBezTo>
                  <a:close/>
                </a:path>
              </a:pathLst>
            </a:custGeom>
            <a:solidFill>
              <a:srgbClr val="292A2C"/>
            </a:solidFill>
          </p:spPr>
        </p:sp>
      </p:grpSp>
      <p:grpSp>
        <p:nvGrpSpPr>
          <p:cNvPr name="Group 27" id="27"/>
          <p:cNvGrpSpPr/>
          <p:nvPr/>
        </p:nvGrpSpPr>
        <p:grpSpPr>
          <a:xfrm rot="0">
            <a:off x="982266" y="6498431"/>
            <a:ext cx="4412605" cy="684014"/>
            <a:chOff x="0" y="0"/>
            <a:chExt cx="5883473" cy="912018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5883529" cy="912114"/>
            </a:xfrm>
            <a:custGeom>
              <a:avLst/>
              <a:gdLst/>
              <a:ahLst/>
              <a:cxnLst/>
              <a:rect r="r" b="b" t="t" l="l"/>
              <a:pathLst>
                <a:path h="912114" w="5883529">
                  <a:moveTo>
                    <a:pt x="0" y="44196"/>
                  </a:moveTo>
                  <a:cubicBezTo>
                    <a:pt x="0" y="19812"/>
                    <a:pt x="19812" y="0"/>
                    <a:pt x="44196" y="0"/>
                  </a:cubicBezTo>
                  <a:lnTo>
                    <a:pt x="5839333" y="0"/>
                  </a:lnTo>
                  <a:cubicBezTo>
                    <a:pt x="5863717" y="0"/>
                    <a:pt x="5883529" y="19812"/>
                    <a:pt x="5883529" y="44196"/>
                  </a:cubicBezTo>
                  <a:lnTo>
                    <a:pt x="5883529" y="867918"/>
                  </a:lnTo>
                  <a:cubicBezTo>
                    <a:pt x="5883529" y="892302"/>
                    <a:pt x="5863717" y="912114"/>
                    <a:pt x="5839333" y="912114"/>
                  </a:cubicBezTo>
                  <a:lnTo>
                    <a:pt x="44196" y="912114"/>
                  </a:lnTo>
                  <a:cubicBezTo>
                    <a:pt x="19812" y="911987"/>
                    <a:pt x="0" y="892302"/>
                    <a:pt x="0" y="867918"/>
                  </a:cubicBezTo>
                  <a:close/>
                </a:path>
              </a:pathLst>
            </a:custGeom>
            <a:solidFill>
              <a:srgbClr val="292A2C"/>
            </a:solidFill>
          </p:spPr>
        </p:sp>
      </p:grpSp>
      <p:sp>
        <p:nvSpPr>
          <p:cNvPr name="TextBox 29" id="29"/>
          <p:cNvSpPr txBox="true"/>
          <p:nvPr/>
        </p:nvSpPr>
        <p:spPr>
          <a:xfrm rot="0">
            <a:off x="1202977" y="6540104"/>
            <a:ext cx="3971181" cy="4249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38"/>
              </a:lnSpc>
            </a:pPr>
            <a:r>
              <a:rPr lang="en-US" sz="1987">
                <a:solidFill>
                  <a:srgbClr val="C2C4B5"/>
                </a:solidFill>
                <a:latin typeface="Consolas"/>
                <a:ea typeface="Consolas"/>
                <a:cs typeface="Consolas"/>
                <a:sym typeface="Consolas"/>
              </a:rPr>
              <a:t>docker-compose up</a:t>
            </a:r>
          </a:p>
        </p:txBody>
      </p:sp>
      <p:grpSp>
        <p:nvGrpSpPr>
          <p:cNvPr name="Group 30" id="30"/>
          <p:cNvGrpSpPr/>
          <p:nvPr/>
        </p:nvGrpSpPr>
        <p:grpSpPr>
          <a:xfrm rot="0">
            <a:off x="5825281" y="5684639"/>
            <a:ext cx="4832151" cy="1718519"/>
            <a:chOff x="0" y="0"/>
            <a:chExt cx="6442868" cy="2291358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6442964" cy="2291461"/>
            </a:xfrm>
            <a:custGeom>
              <a:avLst/>
              <a:gdLst/>
              <a:ahLst/>
              <a:cxnLst/>
              <a:rect r="r" b="b" t="t" l="l"/>
              <a:pathLst>
                <a:path h="2291461" w="6442964">
                  <a:moveTo>
                    <a:pt x="0" y="44196"/>
                  </a:moveTo>
                  <a:cubicBezTo>
                    <a:pt x="0" y="19812"/>
                    <a:pt x="19812" y="0"/>
                    <a:pt x="44196" y="0"/>
                  </a:cubicBezTo>
                  <a:lnTo>
                    <a:pt x="6398768" y="0"/>
                  </a:lnTo>
                  <a:cubicBezTo>
                    <a:pt x="6423152" y="0"/>
                    <a:pt x="6442964" y="19812"/>
                    <a:pt x="6442964" y="44196"/>
                  </a:cubicBezTo>
                  <a:lnTo>
                    <a:pt x="6442964" y="2247265"/>
                  </a:lnTo>
                  <a:cubicBezTo>
                    <a:pt x="6442964" y="2271649"/>
                    <a:pt x="6423152" y="2291461"/>
                    <a:pt x="6398768" y="2291461"/>
                  </a:cubicBezTo>
                  <a:lnTo>
                    <a:pt x="44196" y="2291461"/>
                  </a:lnTo>
                  <a:cubicBezTo>
                    <a:pt x="19812" y="2291461"/>
                    <a:pt x="0" y="2271649"/>
                    <a:pt x="0" y="2247265"/>
                  </a:cubicBezTo>
                  <a:close/>
                </a:path>
              </a:pathLst>
            </a:custGeom>
            <a:solidFill>
              <a:srgbClr val="3B3C3E"/>
            </a:solidFill>
          </p:spPr>
        </p:sp>
      </p:grpSp>
      <p:sp>
        <p:nvSpPr>
          <p:cNvPr name="TextBox 32" id="32"/>
          <p:cNvSpPr txBox="true"/>
          <p:nvPr/>
        </p:nvSpPr>
        <p:spPr>
          <a:xfrm rot="0">
            <a:off x="6045994" y="5876776"/>
            <a:ext cx="2759422" cy="3896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6"/>
              </a:lnSpc>
            </a:pPr>
            <a:r>
              <a:rPr lang="en-US" sz="2424" b="true">
                <a:solidFill>
                  <a:srgbClr val="C2C4B5"/>
                </a:solidFill>
                <a:latin typeface="Arimo Bold"/>
                <a:ea typeface="Arimo Bold"/>
                <a:cs typeface="Arimo Bold"/>
                <a:sym typeface="Arimo Bold"/>
              </a:rPr>
              <a:t>Local</a:t>
            </a:r>
          </a:p>
        </p:txBody>
      </p:sp>
      <p:grpSp>
        <p:nvGrpSpPr>
          <p:cNvPr name="Group 33" id="33"/>
          <p:cNvGrpSpPr/>
          <p:nvPr/>
        </p:nvGrpSpPr>
        <p:grpSpPr>
          <a:xfrm rot="0">
            <a:off x="6045994" y="6498431"/>
            <a:ext cx="4390727" cy="684014"/>
            <a:chOff x="0" y="0"/>
            <a:chExt cx="5854303" cy="912018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5854319" cy="912114"/>
            </a:xfrm>
            <a:custGeom>
              <a:avLst/>
              <a:gdLst/>
              <a:ahLst/>
              <a:cxnLst/>
              <a:rect r="r" b="b" t="t" l="l"/>
              <a:pathLst>
                <a:path h="912114" w="5854319">
                  <a:moveTo>
                    <a:pt x="0" y="44196"/>
                  </a:moveTo>
                  <a:cubicBezTo>
                    <a:pt x="0" y="19812"/>
                    <a:pt x="19812" y="0"/>
                    <a:pt x="44196" y="0"/>
                  </a:cubicBezTo>
                  <a:lnTo>
                    <a:pt x="5810123" y="0"/>
                  </a:lnTo>
                  <a:cubicBezTo>
                    <a:pt x="5834507" y="0"/>
                    <a:pt x="5854319" y="19812"/>
                    <a:pt x="5854319" y="44196"/>
                  </a:cubicBezTo>
                  <a:lnTo>
                    <a:pt x="5854319" y="867918"/>
                  </a:lnTo>
                  <a:cubicBezTo>
                    <a:pt x="5854319" y="892302"/>
                    <a:pt x="5834507" y="912114"/>
                    <a:pt x="5810123" y="912114"/>
                  </a:cubicBezTo>
                  <a:lnTo>
                    <a:pt x="44196" y="912114"/>
                  </a:lnTo>
                  <a:cubicBezTo>
                    <a:pt x="19812" y="911987"/>
                    <a:pt x="0" y="892302"/>
                    <a:pt x="0" y="867918"/>
                  </a:cubicBezTo>
                  <a:close/>
                </a:path>
              </a:pathLst>
            </a:custGeom>
            <a:solidFill>
              <a:srgbClr val="292A2C"/>
            </a:solidFill>
          </p:spPr>
        </p:sp>
      </p:grpSp>
      <p:grpSp>
        <p:nvGrpSpPr>
          <p:cNvPr name="Group 35" id="35"/>
          <p:cNvGrpSpPr/>
          <p:nvPr/>
        </p:nvGrpSpPr>
        <p:grpSpPr>
          <a:xfrm rot="0">
            <a:off x="6034980" y="6498431"/>
            <a:ext cx="4412754" cy="684014"/>
            <a:chOff x="0" y="0"/>
            <a:chExt cx="5883672" cy="912018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5883656" cy="912114"/>
            </a:xfrm>
            <a:custGeom>
              <a:avLst/>
              <a:gdLst/>
              <a:ahLst/>
              <a:cxnLst/>
              <a:rect r="r" b="b" t="t" l="l"/>
              <a:pathLst>
                <a:path h="912114" w="5883656">
                  <a:moveTo>
                    <a:pt x="0" y="44196"/>
                  </a:moveTo>
                  <a:cubicBezTo>
                    <a:pt x="0" y="19812"/>
                    <a:pt x="19812" y="0"/>
                    <a:pt x="44196" y="0"/>
                  </a:cubicBezTo>
                  <a:lnTo>
                    <a:pt x="5839460" y="0"/>
                  </a:lnTo>
                  <a:cubicBezTo>
                    <a:pt x="5863844" y="0"/>
                    <a:pt x="5883656" y="19812"/>
                    <a:pt x="5883656" y="44196"/>
                  </a:cubicBezTo>
                  <a:lnTo>
                    <a:pt x="5883656" y="867918"/>
                  </a:lnTo>
                  <a:cubicBezTo>
                    <a:pt x="5883656" y="892302"/>
                    <a:pt x="5863844" y="912114"/>
                    <a:pt x="5839460" y="912114"/>
                  </a:cubicBezTo>
                  <a:lnTo>
                    <a:pt x="44196" y="912114"/>
                  </a:lnTo>
                  <a:cubicBezTo>
                    <a:pt x="19812" y="911987"/>
                    <a:pt x="0" y="892302"/>
                    <a:pt x="0" y="867918"/>
                  </a:cubicBezTo>
                  <a:close/>
                </a:path>
              </a:pathLst>
            </a:custGeom>
            <a:solidFill>
              <a:srgbClr val="292A2C"/>
            </a:solidFill>
          </p:spPr>
        </p:sp>
      </p:grpSp>
      <p:sp>
        <p:nvSpPr>
          <p:cNvPr name="TextBox 37" id="37"/>
          <p:cNvSpPr txBox="true"/>
          <p:nvPr/>
        </p:nvSpPr>
        <p:spPr>
          <a:xfrm rot="0">
            <a:off x="6255692" y="6540104"/>
            <a:ext cx="3971330" cy="4249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38"/>
              </a:lnSpc>
            </a:pPr>
            <a:r>
              <a:rPr lang="en-US" sz="1987">
                <a:solidFill>
                  <a:srgbClr val="C2C4B5"/>
                </a:solidFill>
                <a:latin typeface="Consolas"/>
                <a:ea typeface="Consolas"/>
                <a:cs typeface="Consolas"/>
                <a:sym typeface="Consolas"/>
              </a:rPr>
              <a:t>uvicorn api_app:app --reload</a:t>
            </a:r>
          </a:p>
        </p:txBody>
      </p:sp>
      <p:grpSp>
        <p:nvGrpSpPr>
          <p:cNvPr name="Group 38" id="38"/>
          <p:cNvGrpSpPr/>
          <p:nvPr/>
        </p:nvGrpSpPr>
        <p:grpSpPr>
          <a:xfrm rot="0">
            <a:off x="772566" y="7623870"/>
            <a:ext cx="9884866" cy="1271588"/>
            <a:chOff x="0" y="0"/>
            <a:chExt cx="13179822" cy="1695450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13179806" cy="1695450"/>
            </a:xfrm>
            <a:custGeom>
              <a:avLst/>
              <a:gdLst/>
              <a:ahLst/>
              <a:cxnLst/>
              <a:rect r="r" b="b" t="t" l="l"/>
              <a:pathLst>
                <a:path h="1695450" w="13179806">
                  <a:moveTo>
                    <a:pt x="0" y="44196"/>
                  </a:moveTo>
                  <a:cubicBezTo>
                    <a:pt x="0" y="19812"/>
                    <a:pt x="19812" y="0"/>
                    <a:pt x="44196" y="0"/>
                  </a:cubicBezTo>
                  <a:lnTo>
                    <a:pt x="13135611" y="0"/>
                  </a:lnTo>
                  <a:cubicBezTo>
                    <a:pt x="13159995" y="0"/>
                    <a:pt x="13179806" y="19812"/>
                    <a:pt x="13179806" y="44196"/>
                  </a:cubicBezTo>
                  <a:lnTo>
                    <a:pt x="13179806" y="1651254"/>
                  </a:lnTo>
                  <a:cubicBezTo>
                    <a:pt x="13179806" y="1675638"/>
                    <a:pt x="13159995" y="1695450"/>
                    <a:pt x="13135611" y="1695450"/>
                  </a:cubicBezTo>
                  <a:lnTo>
                    <a:pt x="44196" y="1695450"/>
                  </a:lnTo>
                  <a:cubicBezTo>
                    <a:pt x="19812" y="1695450"/>
                    <a:pt x="0" y="1675638"/>
                    <a:pt x="0" y="1651254"/>
                  </a:cubicBezTo>
                  <a:close/>
                </a:path>
              </a:pathLst>
            </a:custGeom>
            <a:solidFill>
              <a:srgbClr val="3B3C3E"/>
            </a:solidFill>
          </p:spPr>
        </p:sp>
      </p:grpSp>
      <p:sp>
        <p:nvSpPr>
          <p:cNvPr name="TextBox 40" id="40"/>
          <p:cNvSpPr txBox="true"/>
          <p:nvPr/>
        </p:nvSpPr>
        <p:spPr>
          <a:xfrm rot="0">
            <a:off x="993279" y="7816006"/>
            <a:ext cx="2759422" cy="3896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6"/>
              </a:lnSpc>
            </a:pPr>
            <a:r>
              <a:rPr lang="en-US" sz="2424" b="true">
                <a:solidFill>
                  <a:srgbClr val="C2C4B5"/>
                </a:solidFill>
                <a:latin typeface="Arimo Bold"/>
                <a:ea typeface="Arimo Bold"/>
                <a:cs typeface="Arimo Bold"/>
                <a:sym typeface="Arimo Bold"/>
              </a:rPr>
              <a:t>Cloud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993279" y="8236000"/>
            <a:ext cx="9443442" cy="3868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38"/>
              </a:lnSpc>
            </a:pPr>
            <a:r>
              <a:rPr lang="en-US" sz="1987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AWS/Azure/GCP ready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772566" y="9057977"/>
            <a:ext cx="9884866" cy="4097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38"/>
              </a:lnSpc>
            </a:pPr>
            <a:r>
              <a:rPr lang="en-US" sz="1987" b="true">
                <a:solidFill>
                  <a:srgbClr val="C2C4B5"/>
                </a:solidFill>
                <a:latin typeface="Bitter Bold"/>
                <a:ea typeface="Bitter Bold"/>
                <a:cs typeface="Bitter Bold"/>
                <a:sym typeface="Bitter Bold"/>
              </a:rPr>
              <a:t>Performance:</a:t>
            </a:r>
            <a:r>
              <a:rPr lang="en-US" sz="1987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 50ms average response time, 200+ req/sec throughput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B1012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C1D1F"/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1087100" y="0"/>
            <a:ext cx="7200900" cy="10287000"/>
            <a:chOff x="0" y="0"/>
            <a:chExt cx="9601200" cy="13716000"/>
          </a:xfrm>
        </p:grpSpPr>
        <p:sp>
          <p:nvSpPr>
            <p:cNvPr name="Freeform 7" id="7" descr="preencoded.png"/>
            <p:cNvSpPr/>
            <p:nvPr/>
          </p:nvSpPr>
          <p:spPr>
            <a:xfrm flipH="false" flipV="false" rot="0">
              <a:off x="0" y="0"/>
              <a:ext cx="96012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9601200">
                  <a:moveTo>
                    <a:pt x="0" y="0"/>
                  </a:moveTo>
                  <a:lnTo>
                    <a:pt x="9601200" y="0"/>
                  </a:lnTo>
                  <a:lnTo>
                    <a:pt x="96012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690414" y="820936"/>
            <a:ext cx="6735917" cy="6545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60"/>
              </a:lnSpc>
            </a:pPr>
            <a:r>
              <a:rPr lang="en-US" sz="4074" b="true">
                <a:solidFill>
                  <a:srgbClr val="E1E5CD"/>
                </a:solidFill>
                <a:latin typeface="Arimo Bold"/>
                <a:ea typeface="Arimo Bold"/>
                <a:cs typeface="Arimo Bold"/>
                <a:sym typeface="Arimo Bold"/>
              </a:rPr>
              <a:t>Interactive Dashboard</a:t>
            </a:r>
          </a:p>
        </p:txBody>
      </p:sp>
      <p:sp>
        <p:nvSpPr>
          <p:cNvPr name="Freeform 9" id="9" descr="preencoded.png"/>
          <p:cNvSpPr/>
          <p:nvPr/>
        </p:nvSpPr>
        <p:spPr>
          <a:xfrm flipH="false" flipV="false" rot="0">
            <a:off x="690414" y="1771353"/>
            <a:ext cx="493068" cy="493067"/>
          </a:xfrm>
          <a:custGeom>
            <a:avLst/>
            <a:gdLst/>
            <a:ahLst/>
            <a:cxnLst/>
            <a:rect r="r" b="b" t="t" l="l"/>
            <a:pathLst>
              <a:path h="493067" w="493068">
                <a:moveTo>
                  <a:pt x="0" y="0"/>
                </a:moveTo>
                <a:lnTo>
                  <a:pt x="493067" y="0"/>
                </a:lnTo>
                <a:lnTo>
                  <a:pt x="493067" y="493067"/>
                </a:lnTo>
                <a:lnTo>
                  <a:pt x="0" y="49306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-6730" r="0" b="-673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690414" y="2491829"/>
            <a:ext cx="5341239" cy="3358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20"/>
              </a:lnSpc>
            </a:pPr>
            <a:r>
              <a:rPr lang="en-US" sz="2137" b="true">
                <a:solidFill>
                  <a:srgbClr val="C2C4B5"/>
                </a:solidFill>
                <a:latin typeface="Arimo Bold"/>
                <a:ea typeface="Arimo Bold"/>
                <a:cs typeface="Arimo Bold"/>
                <a:sym typeface="Arimo Bold"/>
              </a:rPr>
              <a:t>Price Prediction Interface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90414" y="2870746"/>
            <a:ext cx="10049172" cy="6607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62"/>
              </a:lnSpc>
            </a:pPr>
            <a:r>
              <a:rPr lang="en-US" sz="1699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Easy-to-use form inputs, real-time predictions, confidence indicators, and price category classification</a:t>
            </a:r>
          </a:p>
        </p:txBody>
      </p:sp>
      <p:sp>
        <p:nvSpPr>
          <p:cNvPr name="Freeform 12" id="12" descr="preencoded.png"/>
          <p:cNvSpPr/>
          <p:nvPr/>
        </p:nvSpPr>
        <p:spPr>
          <a:xfrm flipH="false" flipV="false" rot="0">
            <a:off x="690414" y="3647331"/>
            <a:ext cx="493068" cy="493067"/>
          </a:xfrm>
          <a:custGeom>
            <a:avLst/>
            <a:gdLst/>
            <a:ahLst/>
            <a:cxnLst/>
            <a:rect r="r" b="b" t="t" l="l"/>
            <a:pathLst>
              <a:path h="493067" w="493068">
                <a:moveTo>
                  <a:pt x="0" y="0"/>
                </a:moveTo>
                <a:lnTo>
                  <a:pt x="493067" y="0"/>
                </a:lnTo>
                <a:lnTo>
                  <a:pt x="493067" y="493068"/>
                </a:lnTo>
                <a:lnTo>
                  <a:pt x="0" y="49306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-961" r="0" b="-961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690414" y="4367808"/>
            <a:ext cx="4749023" cy="3358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20"/>
              </a:lnSpc>
            </a:pPr>
            <a:r>
              <a:rPr lang="en-US" sz="2137" b="true">
                <a:solidFill>
                  <a:srgbClr val="C2C4B5"/>
                </a:solidFill>
                <a:latin typeface="Arimo Bold"/>
                <a:ea typeface="Arimo Bold"/>
                <a:cs typeface="Arimo Bold"/>
                <a:sym typeface="Arimo Bold"/>
              </a:rPr>
              <a:t>Data Visualization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90414" y="4746724"/>
            <a:ext cx="10049172" cy="6607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62"/>
              </a:lnSpc>
            </a:pPr>
            <a:r>
              <a:rPr lang="en-US" sz="1699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Price distribution charts, feature importance plots, model comparison graphs, and historical trends</a:t>
            </a:r>
          </a:p>
        </p:txBody>
      </p:sp>
      <p:sp>
        <p:nvSpPr>
          <p:cNvPr name="Freeform 15" id="15" descr="preencoded.png"/>
          <p:cNvSpPr/>
          <p:nvPr/>
        </p:nvSpPr>
        <p:spPr>
          <a:xfrm flipH="false" flipV="false" rot="0">
            <a:off x="690414" y="5523310"/>
            <a:ext cx="493068" cy="493068"/>
          </a:xfrm>
          <a:custGeom>
            <a:avLst/>
            <a:gdLst/>
            <a:ahLst/>
            <a:cxnLst/>
            <a:rect r="r" b="b" t="t" l="l"/>
            <a:pathLst>
              <a:path h="493068" w="493068">
                <a:moveTo>
                  <a:pt x="0" y="0"/>
                </a:moveTo>
                <a:lnTo>
                  <a:pt x="493067" y="0"/>
                </a:lnTo>
                <a:lnTo>
                  <a:pt x="493067" y="493068"/>
                </a:lnTo>
                <a:lnTo>
                  <a:pt x="0" y="49306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-961" r="0" b="-961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690414" y="6243786"/>
            <a:ext cx="2465635" cy="3358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20"/>
              </a:lnSpc>
            </a:pPr>
            <a:r>
              <a:rPr lang="en-US" sz="2137" b="true">
                <a:solidFill>
                  <a:srgbClr val="C2C4B5"/>
                </a:solidFill>
                <a:latin typeface="Arimo Bold"/>
                <a:ea typeface="Arimo Bold"/>
                <a:cs typeface="Arimo Bold"/>
                <a:sym typeface="Arimo Bold"/>
              </a:rPr>
              <a:t>Batch Processing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90414" y="6622703"/>
            <a:ext cx="10049172" cy="3178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62"/>
              </a:lnSpc>
            </a:pPr>
            <a:r>
              <a:rPr lang="en-US" sz="1699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CSV file upload, bulk predictions, results export, and summary statistics</a:t>
            </a:r>
          </a:p>
        </p:txBody>
      </p:sp>
      <p:sp>
        <p:nvSpPr>
          <p:cNvPr name="Freeform 18" id="18" descr="preencoded.png"/>
          <p:cNvSpPr/>
          <p:nvPr/>
        </p:nvSpPr>
        <p:spPr>
          <a:xfrm flipH="false" flipV="false" rot="0">
            <a:off x="690414" y="7399287"/>
            <a:ext cx="493068" cy="493068"/>
          </a:xfrm>
          <a:custGeom>
            <a:avLst/>
            <a:gdLst/>
            <a:ahLst/>
            <a:cxnLst/>
            <a:rect r="r" b="b" t="t" l="l"/>
            <a:pathLst>
              <a:path h="493068" w="493068">
                <a:moveTo>
                  <a:pt x="0" y="0"/>
                </a:moveTo>
                <a:lnTo>
                  <a:pt x="493067" y="0"/>
                </a:lnTo>
                <a:lnTo>
                  <a:pt x="493067" y="493068"/>
                </a:lnTo>
                <a:lnTo>
                  <a:pt x="0" y="49306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-19230" r="0" b="-1923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690414" y="8119765"/>
            <a:ext cx="2465635" cy="3358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20"/>
              </a:lnSpc>
            </a:pPr>
            <a:r>
              <a:rPr lang="en-US" sz="2137" b="true">
                <a:solidFill>
                  <a:srgbClr val="C2C4B5"/>
                </a:solidFill>
                <a:latin typeface="Arimo Bold"/>
                <a:ea typeface="Arimo Bold"/>
                <a:cs typeface="Arimo Bold"/>
                <a:sym typeface="Arimo Bold"/>
              </a:rPr>
              <a:t>Model Insights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690414" y="8498681"/>
            <a:ext cx="10049172" cy="3178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62"/>
              </a:lnSpc>
            </a:pPr>
            <a:r>
              <a:rPr lang="en-US" sz="1699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Performance metrics, feature contributions, prediction explanations, and data quality checks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690414" y="9036100"/>
            <a:ext cx="10049172" cy="3406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62"/>
              </a:lnSpc>
            </a:pPr>
            <a:r>
              <a:rPr lang="en-US" sz="1699" b="true">
                <a:solidFill>
                  <a:srgbClr val="C2C4B5"/>
                </a:solidFill>
                <a:latin typeface="Bitter Bold"/>
                <a:ea typeface="Bitter Bold"/>
                <a:cs typeface="Bitter Bold"/>
                <a:sym typeface="Bitter Bold"/>
              </a:rPr>
              <a:t>Access:</a:t>
            </a:r>
            <a:r>
              <a:rPr lang="en-US" sz="1699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 streamlit run streamlit_app.py → http://localhost:8501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B1012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C1D1F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992238" y="903834"/>
            <a:ext cx="17295762" cy="9179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86"/>
              </a:lnSpc>
            </a:pPr>
            <a:r>
              <a:rPr lang="en-US" sz="5762" b="true">
                <a:solidFill>
                  <a:srgbClr val="E1E5CD"/>
                </a:solidFill>
                <a:latin typeface="Arimo Bold"/>
                <a:ea typeface="Arimo Bold"/>
                <a:cs typeface="Arimo Bold"/>
                <a:sym typeface="Arimo Bold"/>
              </a:rPr>
              <a:t>Production-Grade Quality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92237" y="2508051"/>
            <a:ext cx="4252912" cy="570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74"/>
              </a:lnSpc>
            </a:pPr>
            <a:r>
              <a:rPr lang="en-US" sz="3512" b="true">
                <a:solidFill>
                  <a:srgbClr val="E1E5CD"/>
                </a:solidFill>
                <a:latin typeface="Arimo Bold"/>
                <a:ea typeface="Arimo Bold"/>
                <a:cs typeface="Arimo Bold"/>
                <a:sym typeface="Arimo Bold"/>
              </a:rPr>
              <a:t>Testing Strategy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92238" y="3275559"/>
            <a:ext cx="7805886" cy="4415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88"/>
              </a:lnSpc>
            </a:pPr>
            <a:r>
              <a:rPr lang="en-US" sz="2387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85%+ code coverage across all test types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987475" y="4129087"/>
            <a:ext cx="7815411" cy="4131171"/>
            <a:chOff x="0" y="0"/>
            <a:chExt cx="10420548" cy="550822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0420603" cy="5508244"/>
            </a:xfrm>
            <a:custGeom>
              <a:avLst/>
              <a:gdLst/>
              <a:ahLst/>
              <a:cxnLst/>
              <a:rect r="r" b="b" t="t" l="l"/>
              <a:pathLst>
                <a:path h="5508244" w="10420603">
                  <a:moveTo>
                    <a:pt x="0" y="63119"/>
                  </a:moveTo>
                  <a:cubicBezTo>
                    <a:pt x="0" y="28194"/>
                    <a:pt x="28321" y="0"/>
                    <a:pt x="63119" y="0"/>
                  </a:cubicBezTo>
                  <a:lnTo>
                    <a:pt x="10357485" y="0"/>
                  </a:lnTo>
                  <a:lnTo>
                    <a:pt x="10357485" y="6350"/>
                  </a:lnTo>
                  <a:lnTo>
                    <a:pt x="10357485" y="0"/>
                  </a:lnTo>
                  <a:cubicBezTo>
                    <a:pt x="10392283" y="0"/>
                    <a:pt x="10420603" y="28194"/>
                    <a:pt x="10420603" y="63119"/>
                  </a:cubicBezTo>
                  <a:lnTo>
                    <a:pt x="10414253" y="63119"/>
                  </a:lnTo>
                  <a:lnTo>
                    <a:pt x="10420603" y="63119"/>
                  </a:lnTo>
                  <a:lnTo>
                    <a:pt x="10420603" y="5445125"/>
                  </a:lnTo>
                  <a:lnTo>
                    <a:pt x="10414253" y="5445125"/>
                  </a:lnTo>
                  <a:lnTo>
                    <a:pt x="10420603" y="5445125"/>
                  </a:lnTo>
                  <a:cubicBezTo>
                    <a:pt x="10420603" y="5479923"/>
                    <a:pt x="10392283" y="5508244"/>
                    <a:pt x="10357485" y="5508244"/>
                  </a:cubicBezTo>
                  <a:lnTo>
                    <a:pt x="10357485" y="5501894"/>
                  </a:lnTo>
                  <a:lnTo>
                    <a:pt x="10357485" y="5508244"/>
                  </a:lnTo>
                  <a:lnTo>
                    <a:pt x="63119" y="5508244"/>
                  </a:lnTo>
                  <a:lnTo>
                    <a:pt x="63119" y="5501894"/>
                  </a:lnTo>
                  <a:lnTo>
                    <a:pt x="63119" y="5508244"/>
                  </a:lnTo>
                  <a:cubicBezTo>
                    <a:pt x="28321" y="5508244"/>
                    <a:pt x="0" y="5480050"/>
                    <a:pt x="0" y="5445125"/>
                  </a:cubicBezTo>
                  <a:lnTo>
                    <a:pt x="0" y="63119"/>
                  </a:lnTo>
                  <a:lnTo>
                    <a:pt x="6350" y="63119"/>
                  </a:lnTo>
                  <a:lnTo>
                    <a:pt x="0" y="63119"/>
                  </a:lnTo>
                  <a:moveTo>
                    <a:pt x="12700" y="63119"/>
                  </a:moveTo>
                  <a:lnTo>
                    <a:pt x="12700" y="5445125"/>
                  </a:lnTo>
                  <a:lnTo>
                    <a:pt x="6350" y="5445125"/>
                  </a:lnTo>
                  <a:lnTo>
                    <a:pt x="12700" y="5445125"/>
                  </a:lnTo>
                  <a:cubicBezTo>
                    <a:pt x="12700" y="5472938"/>
                    <a:pt x="35306" y="5495544"/>
                    <a:pt x="63119" y="5495544"/>
                  </a:cubicBezTo>
                  <a:lnTo>
                    <a:pt x="10357485" y="5495544"/>
                  </a:lnTo>
                  <a:cubicBezTo>
                    <a:pt x="10385298" y="5495544"/>
                    <a:pt x="10407903" y="5472938"/>
                    <a:pt x="10407903" y="5445125"/>
                  </a:cubicBezTo>
                  <a:lnTo>
                    <a:pt x="10407903" y="63119"/>
                  </a:lnTo>
                  <a:cubicBezTo>
                    <a:pt x="10407903" y="35306"/>
                    <a:pt x="10385298" y="12700"/>
                    <a:pt x="10357485" y="12700"/>
                  </a:cubicBezTo>
                  <a:lnTo>
                    <a:pt x="63119" y="12700"/>
                  </a:lnTo>
                  <a:lnTo>
                    <a:pt x="63119" y="6350"/>
                  </a:lnTo>
                  <a:lnTo>
                    <a:pt x="63119" y="12700"/>
                  </a:lnTo>
                  <a:cubicBezTo>
                    <a:pt x="35306" y="12700"/>
                    <a:pt x="12700" y="35306"/>
                    <a:pt x="12700" y="63119"/>
                  </a:cubicBezTo>
                  <a:close/>
                </a:path>
              </a:pathLst>
            </a:custGeom>
            <a:solidFill>
              <a:srgbClr val="FFFFFF">
                <a:alpha val="5490"/>
              </a:srgbClr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001762" y="4143375"/>
            <a:ext cx="7786836" cy="812899"/>
            <a:chOff x="0" y="0"/>
            <a:chExt cx="10382448" cy="108386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0382504" cy="1083818"/>
            </a:xfrm>
            <a:custGeom>
              <a:avLst/>
              <a:gdLst/>
              <a:ahLst/>
              <a:cxnLst/>
              <a:rect r="r" b="b" t="t" l="l"/>
              <a:pathLst>
                <a:path h="1083818" w="10382504">
                  <a:moveTo>
                    <a:pt x="0" y="0"/>
                  </a:moveTo>
                  <a:lnTo>
                    <a:pt x="10382504" y="0"/>
                  </a:lnTo>
                  <a:lnTo>
                    <a:pt x="10382504" y="1083818"/>
                  </a:lnTo>
                  <a:lnTo>
                    <a:pt x="0" y="1083818"/>
                  </a:lnTo>
                  <a:close/>
                </a:path>
              </a:pathLst>
            </a:custGeom>
            <a:solidFill>
              <a:srgbClr val="FFFFFF">
                <a:alpha val="0"/>
              </a:srgbClr>
            </a:solid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1285429" y="4237285"/>
            <a:ext cx="3321546" cy="4644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88"/>
              </a:lnSpc>
            </a:pPr>
            <a:r>
              <a:rPr lang="en-US" sz="2387" b="true">
                <a:solidFill>
                  <a:srgbClr val="C2C4B5"/>
                </a:solidFill>
                <a:latin typeface="Bitter Bold"/>
                <a:ea typeface="Bitter Bold"/>
                <a:cs typeface="Bitter Bold"/>
                <a:sym typeface="Bitter Bold"/>
              </a:rPr>
              <a:t>Test Type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183535" y="4237285"/>
            <a:ext cx="1370111" cy="4644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88"/>
              </a:lnSpc>
            </a:pPr>
            <a:r>
              <a:rPr lang="en-US" sz="2387" b="true">
                <a:solidFill>
                  <a:srgbClr val="C2C4B5"/>
                </a:solidFill>
                <a:latin typeface="Bitter Bold"/>
                <a:ea typeface="Bitter Bold"/>
                <a:cs typeface="Bitter Bold"/>
                <a:sym typeface="Bitter Bold"/>
              </a:rPr>
              <a:t>Tests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130206" y="4237285"/>
            <a:ext cx="1374874" cy="4644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88"/>
              </a:lnSpc>
            </a:pPr>
            <a:r>
              <a:rPr lang="en-US" sz="2387" b="true">
                <a:solidFill>
                  <a:srgbClr val="C2C4B5"/>
                </a:solidFill>
                <a:latin typeface="Bitter Bold"/>
                <a:ea typeface="Bitter Bold"/>
                <a:cs typeface="Bitter Bold"/>
                <a:sym typeface="Bitter Bold"/>
              </a:rPr>
              <a:t>Status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1001762" y="4956274"/>
            <a:ext cx="7786836" cy="822424"/>
            <a:chOff x="0" y="0"/>
            <a:chExt cx="10382448" cy="1096565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0382504" cy="1096518"/>
            </a:xfrm>
            <a:custGeom>
              <a:avLst/>
              <a:gdLst/>
              <a:ahLst/>
              <a:cxnLst/>
              <a:rect r="r" b="b" t="t" l="l"/>
              <a:pathLst>
                <a:path h="1096518" w="10382504">
                  <a:moveTo>
                    <a:pt x="0" y="0"/>
                  </a:moveTo>
                  <a:lnTo>
                    <a:pt x="10382504" y="0"/>
                  </a:lnTo>
                  <a:lnTo>
                    <a:pt x="10382504" y="1096518"/>
                  </a:lnTo>
                  <a:lnTo>
                    <a:pt x="0" y="109651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name="TextBox 18" id="18"/>
          <p:cNvSpPr txBox="true"/>
          <p:nvPr/>
        </p:nvSpPr>
        <p:spPr>
          <a:xfrm rot="0">
            <a:off x="1285429" y="5050185"/>
            <a:ext cx="3321546" cy="4415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88"/>
              </a:lnSpc>
            </a:pPr>
            <a:r>
              <a:rPr lang="en-US" sz="2387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Unit Tests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5183535" y="5050185"/>
            <a:ext cx="1370111" cy="4415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88"/>
              </a:lnSpc>
            </a:pPr>
            <a:r>
              <a:rPr lang="en-US" sz="2387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25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7130206" y="5050185"/>
            <a:ext cx="1374874" cy="4415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88"/>
              </a:lnSpc>
            </a:pPr>
            <a:r>
              <a:rPr lang="en-US" sz="2387">
                <a:solidFill>
                  <a:srgbClr val="000000"/>
                </a:solidFill>
                <a:latin typeface="Bitter"/>
                <a:ea typeface="Bitter"/>
                <a:cs typeface="Bitter"/>
                <a:sym typeface="Bitter"/>
              </a:rPr>
              <a:t>✅</a:t>
            </a:r>
            <a:r>
              <a:rPr lang="en-US" sz="2387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 Pass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1001762" y="5778699"/>
            <a:ext cx="7786836" cy="822424"/>
            <a:chOff x="0" y="0"/>
            <a:chExt cx="10382448" cy="1096565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0382504" cy="1096518"/>
            </a:xfrm>
            <a:custGeom>
              <a:avLst/>
              <a:gdLst/>
              <a:ahLst/>
              <a:cxnLst/>
              <a:rect r="r" b="b" t="t" l="l"/>
              <a:pathLst>
                <a:path h="1096518" w="10382504">
                  <a:moveTo>
                    <a:pt x="0" y="0"/>
                  </a:moveTo>
                  <a:lnTo>
                    <a:pt x="10382504" y="0"/>
                  </a:lnTo>
                  <a:lnTo>
                    <a:pt x="10382504" y="1096518"/>
                  </a:lnTo>
                  <a:lnTo>
                    <a:pt x="0" y="1096518"/>
                  </a:lnTo>
                  <a:close/>
                </a:path>
              </a:pathLst>
            </a:custGeom>
            <a:solidFill>
              <a:srgbClr val="FFFFFF">
                <a:alpha val="0"/>
              </a:srgbClr>
            </a:solidFill>
          </p:spPr>
        </p:sp>
      </p:grpSp>
      <p:sp>
        <p:nvSpPr>
          <p:cNvPr name="TextBox 23" id="23"/>
          <p:cNvSpPr txBox="true"/>
          <p:nvPr/>
        </p:nvSpPr>
        <p:spPr>
          <a:xfrm rot="0">
            <a:off x="1285429" y="5872609"/>
            <a:ext cx="3321546" cy="4415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88"/>
              </a:lnSpc>
            </a:pPr>
            <a:r>
              <a:rPr lang="en-US" sz="2387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Integration Tests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5183535" y="5872609"/>
            <a:ext cx="1370111" cy="4415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88"/>
              </a:lnSpc>
            </a:pPr>
            <a:r>
              <a:rPr lang="en-US" sz="2387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12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7130206" y="5872609"/>
            <a:ext cx="1374874" cy="4415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88"/>
              </a:lnSpc>
            </a:pPr>
            <a:r>
              <a:rPr lang="en-US" sz="2387">
                <a:solidFill>
                  <a:srgbClr val="000000"/>
                </a:solidFill>
                <a:latin typeface="Bitter"/>
                <a:ea typeface="Bitter"/>
                <a:cs typeface="Bitter"/>
                <a:sym typeface="Bitter"/>
              </a:rPr>
              <a:t>✅</a:t>
            </a:r>
            <a:r>
              <a:rPr lang="en-US" sz="2387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 Pass</a:t>
            </a:r>
          </a:p>
        </p:txBody>
      </p:sp>
      <p:grpSp>
        <p:nvGrpSpPr>
          <p:cNvPr name="Group 26" id="26"/>
          <p:cNvGrpSpPr/>
          <p:nvPr/>
        </p:nvGrpSpPr>
        <p:grpSpPr>
          <a:xfrm rot="0">
            <a:off x="1001762" y="6601122"/>
            <a:ext cx="7786836" cy="822424"/>
            <a:chOff x="0" y="0"/>
            <a:chExt cx="10382448" cy="1096565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0382504" cy="1096518"/>
            </a:xfrm>
            <a:custGeom>
              <a:avLst/>
              <a:gdLst/>
              <a:ahLst/>
              <a:cxnLst/>
              <a:rect r="r" b="b" t="t" l="l"/>
              <a:pathLst>
                <a:path h="1096518" w="10382504">
                  <a:moveTo>
                    <a:pt x="0" y="0"/>
                  </a:moveTo>
                  <a:lnTo>
                    <a:pt x="10382504" y="0"/>
                  </a:lnTo>
                  <a:lnTo>
                    <a:pt x="10382504" y="1096518"/>
                  </a:lnTo>
                  <a:lnTo>
                    <a:pt x="0" y="109651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name="TextBox 28" id="28"/>
          <p:cNvSpPr txBox="true"/>
          <p:nvPr/>
        </p:nvSpPr>
        <p:spPr>
          <a:xfrm rot="0">
            <a:off x="1285429" y="6695034"/>
            <a:ext cx="3321546" cy="4415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88"/>
              </a:lnSpc>
            </a:pPr>
            <a:r>
              <a:rPr lang="en-US" sz="2387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API Tests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5183535" y="6695034"/>
            <a:ext cx="1370111" cy="4415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88"/>
              </a:lnSpc>
            </a:pPr>
            <a:r>
              <a:rPr lang="en-US" sz="2387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8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7130206" y="6695034"/>
            <a:ext cx="1374874" cy="4415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88"/>
              </a:lnSpc>
            </a:pPr>
            <a:r>
              <a:rPr lang="en-US" sz="2387">
                <a:solidFill>
                  <a:srgbClr val="000000"/>
                </a:solidFill>
                <a:latin typeface="Bitter"/>
                <a:ea typeface="Bitter"/>
                <a:cs typeface="Bitter"/>
                <a:sym typeface="Bitter"/>
              </a:rPr>
              <a:t>✅</a:t>
            </a:r>
            <a:r>
              <a:rPr lang="en-US" sz="2387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 Pass</a:t>
            </a:r>
          </a:p>
        </p:txBody>
      </p:sp>
      <p:grpSp>
        <p:nvGrpSpPr>
          <p:cNvPr name="Group 31" id="31"/>
          <p:cNvGrpSpPr/>
          <p:nvPr/>
        </p:nvGrpSpPr>
        <p:grpSpPr>
          <a:xfrm rot="0">
            <a:off x="1001762" y="7423548"/>
            <a:ext cx="7786836" cy="822424"/>
            <a:chOff x="0" y="0"/>
            <a:chExt cx="10382448" cy="1096565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10382504" cy="1096518"/>
            </a:xfrm>
            <a:custGeom>
              <a:avLst/>
              <a:gdLst/>
              <a:ahLst/>
              <a:cxnLst/>
              <a:rect r="r" b="b" t="t" l="l"/>
              <a:pathLst>
                <a:path h="1096518" w="10382504">
                  <a:moveTo>
                    <a:pt x="0" y="0"/>
                  </a:moveTo>
                  <a:lnTo>
                    <a:pt x="10382504" y="0"/>
                  </a:lnTo>
                  <a:lnTo>
                    <a:pt x="10382504" y="1096518"/>
                  </a:lnTo>
                  <a:lnTo>
                    <a:pt x="0" y="1096518"/>
                  </a:lnTo>
                  <a:close/>
                </a:path>
              </a:pathLst>
            </a:custGeom>
            <a:solidFill>
              <a:srgbClr val="FFFFFF">
                <a:alpha val="0"/>
              </a:srgbClr>
            </a:solidFill>
          </p:spPr>
        </p:sp>
      </p:grpSp>
      <p:sp>
        <p:nvSpPr>
          <p:cNvPr name="TextBox 33" id="33"/>
          <p:cNvSpPr txBox="true"/>
          <p:nvPr/>
        </p:nvSpPr>
        <p:spPr>
          <a:xfrm rot="0">
            <a:off x="1285429" y="7517457"/>
            <a:ext cx="3321546" cy="4415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88"/>
              </a:lnSpc>
            </a:pPr>
            <a:r>
              <a:rPr lang="en-US" sz="2387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Performance Tests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5183535" y="7517457"/>
            <a:ext cx="1370111" cy="4415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88"/>
              </a:lnSpc>
            </a:pPr>
            <a:r>
              <a:rPr lang="en-US" sz="2387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5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7130206" y="7517457"/>
            <a:ext cx="1374874" cy="4415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88"/>
              </a:lnSpc>
            </a:pPr>
            <a:r>
              <a:rPr lang="en-US" sz="2387">
                <a:solidFill>
                  <a:srgbClr val="000000"/>
                </a:solidFill>
                <a:latin typeface="Bitter"/>
                <a:ea typeface="Bitter"/>
                <a:cs typeface="Bitter"/>
                <a:sym typeface="Bitter"/>
              </a:rPr>
              <a:t>✅</a:t>
            </a:r>
            <a:r>
              <a:rPr lang="en-US" sz="2387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 Pass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9499401" y="2508051"/>
            <a:ext cx="4252912" cy="570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74"/>
              </a:lnSpc>
            </a:pPr>
            <a:r>
              <a:rPr lang="en-US" sz="3512" b="true">
                <a:solidFill>
                  <a:srgbClr val="E1E5CD"/>
                </a:solidFill>
                <a:latin typeface="Arimo Bold"/>
                <a:ea typeface="Arimo Bold"/>
                <a:cs typeface="Arimo Bold"/>
                <a:sym typeface="Arimo Bold"/>
              </a:rPr>
              <a:t>Code Quality Tools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9499401" y="3275559"/>
            <a:ext cx="7805886" cy="4644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60064" indent="-180032" lvl="1">
              <a:lnSpc>
                <a:spcPts val="3888"/>
              </a:lnSpc>
              <a:buFont typeface="Arial"/>
              <a:buChar char="•"/>
            </a:pPr>
            <a:r>
              <a:rPr lang="en-US" b="true" sz="2387">
                <a:solidFill>
                  <a:srgbClr val="C2C4B5"/>
                </a:solidFill>
                <a:latin typeface="Bitter Bold"/>
                <a:ea typeface="Bitter Bold"/>
                <a:cs typeface="Bitter Bold"/>
                <a:sym typeface="Bitter Bold"/>
              </a:rPr>
              <a:t>Black:</a:t>
            </a:r>
            <a:r>
              <a:rPr lang="en-US" sz="2387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 Code formatting (PEP 8 compliant)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9499401" y="3828306"/>
            <a:ext cx="7805886" cy="4644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60064" indent="-180032" lvl="1">
              <a:lnSpc>
                <a:spcPts val="3888"/>
              </a:lnSpc>
              <a:buFont typeface="Arial"/>
              <a:buChar char="•"/>
            </a:pPr>
            <a:r>
              <a:rPr lang="en-US" b="true" sz="2387">
                <a:solidFill>
                  <a:srgbClr val="C2C4B5"/>
                </a:solidFill>
                <a:latin typeface="Bitter Bold"/>
                <a:ea typeface="Bitter Bold"/>
                <a:cs typeface="Bitter Bold"/>
                <a:sym typeface="Bitter Bold"/>
              </a:rPr>
              <a:t>Flake8:</a:t>
            </a:r>
            <a:r>
              <a:rPr lang="en-US" sz="2387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 Linting and style checking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9499401" y="4381054"/>
            <a:ext cx="7805886" cy="4644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60064" indent="-180032" lvl="1">
              <a:lnSpc>
                <a:spcPts val="3888"/>
              </a:lnSpc>
              <a:buFont typeface="Arial"/>
              <a:buChar char="•"/>
            </a:pPr>
            <a:r>
              <a:rPr lang="en-US" b="true" sz="2387">
                <a:solidFill>
                  <a:srgbClr val="C2C4B5"/>
                </a:solidFill>
                <a:latin typeface="Bitter Bold"/>
                <a:ea typeface="Bitter Bold"/>
                <a:cs typeface="Bitter Bold"/>
                <a:sym typeface="Bitter Bold"/>
              </a:rPr>
              <a:t>isort:</a:t>
            </a:r>
            <a:r>
              <a:rPr lang="en-US" sz="2387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 Import organization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9499401" y="4933801"/>
            <a:ext cx="7805886" cy="4644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60064" indent="-180032" lvl="1">
              <a:lnSpc>
                <a:spcPts val="3888"/>
              </a:lnSpc>
              <a:buFont typeface="Arial"/>
              <a:buChar char="•"/>
            </a:pPr>
            <a:r>
              <a:rPr lang="en-US" b="true" sz="2387">
                <a:solidFill>
                  <a:srgbClr val="C2C4B5"/>
                </a:solidFill>
                <a:latin typeface="Bitter Bold"/>
                <a:ea typeface="Bitter Bold"/>
                <a:cs typeface="Bitter Bold"/>
                <a:sym typeface="Bitter Bold"/>
              </a:rPr>
              <a:t>mypy:</a:t>
            </a:r>
            <a:r>
              <a:rPr lang="en-US" sz="2387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 Type checking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9499401" y="5486549"/>
            <a:ext cx="7805886" cy="4644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60064" indent="-180032" lvl="1">
              <a:lnSpc>
                <a:spcPts val="3888"/>
              </a:lnSpc>
              <a:buFont typeface="Arial"/>
              <a:buChar char="•"/>
            </a:pPr>
            <a:r>
              <a:rPr lang="en-US" b="true" sz="2387">
                <a:solidFill>
                  <a:srgbClr val="C2C4B5"/>
                </a:solidFill>
                <a:latin typeface="Bitter Bold"/>
                <a:ea typeface="Bitter Bold"/>
                <a:cs typeface="Bitter Bold"/>
                <a:sym typeface="Bitter Bold"/>
              </a:rPr>
              <a:t>pylint:</a:t>
            </a:r>
            <a:r>
              <a:rPr lang="en-US" sz="2387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 Code analysis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9499401" y="6271320"/>
            <a:ext cx="7501445" cy="570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74"/>
              </a:lnSpc>
            </a:pPr>
            <a:r>
              <a:rPr lang="en-US" sz="3512" b="true">
                <a:solidFill>
                  <a:srgbClr val="E1E5CD"/>
                </a:solidFill>
                <a:latin typeface="Arimo Bold"/>
                <a:ea typeface="Arimo Bold"/>
                <a:cs typeface="Arimo Bold"/>
                <a:sym typeface="Arimo Bold"/>
              </a:rPr>
              <a:t>Security &amp; Monitoring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9499401" y="7038826"/>
            <a:ext cx="7805886" cy="4415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60064" indent="-180032" lvl="1">
              <a:lnSpc>
                <a:spcPts val="3888"/>
              </a:lnSpc>
              <a:buFont typeface="Arial"/>
              <a:buChar char="•"/>
            </a:pPr>
            <a:r>
              <a:rPr lang="en-US" sz="2387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Input validation and sanitization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9499401" y="7591574"/>
            <a:ext cx="7805886" cy="4415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60064" indent="-180032" lvl="1">
              <a:lnSpc>
                <a:spcPts val="3888"/>
              </a:lnSpc>
              <a:buFont typeface="Arial"/>
              <a:buChar char="•"/>
            </a:pPr>
            <a:r>
              <a:rPr lang="en-US" sz="2387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Environment-based configuration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9499401" y="8144321"/>
            <a:ext cx="7805886" cy="4415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60064" indent="-180032" lvl="1">
              <a:lnSpc>
                <a:spcPts val="3888"/>
              </a:lnSpc>
              <a:buFont typeface="Arial"/>
              <a:buChar char="•"/>
            </a:pPr>
            <a:r>
              <a:rPr lang="en-US" sz="2387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Structured JSON logging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9499401" y="8697069"/>
            <a:ext cx="7805886" cy="4415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60064" indent="-180032" lvl="1">
              <a:lnSpc>
                <a:spcPts val="3888"/>
              </a:lnSpc>
              <a:buFont typeface="Arial"/>
              <a:buChar char="•"/>
            </a:pPr>
            <a:r>
              <a:rPr lang="en-US" sz="2387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Prometheus metrics collection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DAG2rT23qIA</dc:identifier>
  <dcterms:modified xsi:type="dcterms:W3CDTF">2011-08-01T06:04:30Z</dcterms:modified>
  <cp:revision>1</cp:revision>
  <dc:title>Vehicle-Price-Prediction-System.pptx</dc:title>
</cp:coreProperties>
</file>